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40"/>
  </p:notesMasterIdLst>
  <p:sldIdLst>
    <p:sldId id="256" r:id="rId2"/>
    <p:sldId id="258" r:id="rId3"/>
    <p:sldId id="259" r:id="rId4"/>
    <p:sldId id="261" r:id="rId5"/>
    <p:sldId id="335" r:id="rId6"/>
    <p:sldId id="318" r:id="rId7"/>
    <p:sldId id="269" r:id="rId8"/>
    <p:sldId id="270" r:id="rId9"/>
    <p:sldId id="272" r:id="rId10"/>
    <p:sldId id="271" r:id="rId11"/>
    <p:sldId id="273" r:id="rId12"/>
    <p:sldId id="328" r:id="rId13"/>
    <p:sldId id="274" r:id="rId14"/>
    <p:sldId id="266" r:id="rId15"/>
    <p:sldId id="280" r:id="rId16"/>
    <p:sldId id="333" r:id="rId17"/>
    <p:sldId id="309" r:id="rId18"/>
    <p:sldId id="332" r:id="rId19"/>
    <p:sldId id="310" r:id="rId20"/>
    <p:sldId id="275" r:id="rId21"/>
    <p:sldId id="311" r:id="rId22"/>
    <p:sldId id="334" r:id="rId23"/>
    <p:sldId id="312" r:id="rId24"/>
    <p:sldId id="308" r:id="rId25"/>
    <p:sldId id="313" r:id="rId26"/>
    <p:sldId id="314" r:id="rId27"/>
    <p:sldId id="315" r:id="rId28"/>
    <p:sldId id="316" r:id="rId29"/>
    <p:sldId id="326" r:id="rId30"/>
    <p:sldId id="323" r:id="rId31"/>
    <p:sldId id="324" r:id="rId32"/>
    <p:sldId id="325" r:id="rId33"/>
    <p:sldId id="317" r:id="rId34"/>
    <p:sldId id="292" r:id="rId35"/>
    <p:sldId id="293" r:id="rId36"/>
    <p:sldId id="319" r:id="rId37"/>
    <p:sldId id="321" r:id="rId38"/>
    <p:sldId id="32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hony Mutwol" initials="AM" lastIdx="1" clrIdx="0">
    <p:extLst>
      <p:ext uri="{19B8F6BF-5375-455C-9EA6-DF929625EA0E}">
        <p15:presenceInfo xmlns:p15="http://schemas.microsoft.com/office/powerpoint/2012/main" userId="4147c9047aed16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04" autoAdjust="0"/>
    <p:restoredTop sz="94660"/>
  </p:normalViewPr>
  <p:slideViewPr>
    <p:cSldViewPr snapToGrid="0">
      <p:cViewPr varScale="1">
        <p:scale>
          <a:sx n="87" d="100"/>
          <a:sy n="87" d="100"/>
        </p:scale>
        <p:origin x="76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3632EC-BAD9-4D8D-8AD2-C2BA87A9D7A8}" type="datetimeFigureOut">
              <a:rPr lang="en-US" smtClean="0"/>
              <a:t>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9AD29-7337-4807-82F8-48DFB50E471F}" type="slidenum">
              <a:rPr lang="en-US" smtClean="0"/>
              <a:t>‹#›</a:t>
            </a:fld>
            <a:endParaRPr lang="en-US"/>
          </a:p>
        </p:txBody>
      </p:sp>
    </p:spTree>
    <p:extLst>
      <p:ext uri="{BB962C8B-B14F-4D97-AF65-F5344CB8AC3E}">
        <p14:creationId xmlns:p14="http://schemas.microsoft.com/office/powerpoint/2010/main" val="417721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F1629D1-3D8A-4B66-B372-41819540DBBB}" type="datetimeFigureOut">
              <a:rPr lang="en-US" smtClean="0"/>
              <a:t>1/26/2019</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07691723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85782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1/26/2019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1188504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1/26/2019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88720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F1629D1-3D8A-4B66-B372-41819540DBBB}" type="datetimeFigureOut">
              <a:rPr lang="en-US" smtClean="0"/>
              <a:t>1/26/2019</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8596532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1629D1-3D8A-4B66-B372-41819540DBBB}" type="datetimeFigureOut">
              <a:rPr lang="en-US" smtClean="0"/>
              <a:t>1/26/2019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196556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1629D1-3D8A-4B66-B372-41819540DBBB}" type="datetimeFigureOut">
              <a:rPr lang="en-US" smtClean="0"/>
              <a:t>1/26/2019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093903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1629D1-3D8A-4B66-B372-41819540DBBB}" type="datetimeFigureOut">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1563892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F1629D1-3D8A-4B66-B372-41819540DBBB}" type="datetimeFigureOut">
              <a:rPr lang="en-US" smtClean="0"/>
              <a:t>1/26/2019</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64341107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1629D1-3D8A-4B66-B372-41819540DBBB}" type="datetimeFigureOut">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934021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1/26/2019</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7513053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1629D1-3D8A-4B66-B372-41819540DBBB}" type="datetimeFigureOut">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257619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1629D1-3D8A-4B66-B372-41819540DBBB}" type="datetimeFigureOut">
              <a:rPr lang="en-US" smtClean="0"/>
              <a:t>1/26/2019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122317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1629D1-3D8A-4B66-B372-41819540DBBB}" type="datetimeFigureOut">
              <a:rPr lang="en-US" smtClean="0"/>
              <a:t>1/26/2019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206266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629D1-3D8A-4B66-B372-41819540DBBB}" type="datetimeFigureOut">
              <a:rPr lang="en-US" smtClean="0"/>
              <a:t>1/26/2019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883788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940645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497563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F1629D1-3D8A-4B66-B372-41819540DBBB}" type="datetimeFigureOut">
              <a:rPr lang="en-US" smtClean="0"/>
              <a:t>1/26/2019</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5C17FB0-EBEA-4A29-AED8-2E64E42F0C88}" type="slidenum">
              <a:rPr lang="en-US" smtClean="0"/>
              <a:t>‹#›</a:t>
            </a:fld>
            <a:endParaRPr lang="en-US"/>
          </a:p>
        </p:txBody>
      </p:sp>
    </p:spTree>
    <p:extLst>
      <p:ext uri="{BB962C8B-B14F-4D97-AF65-F5344CB8AC3E}">
        <p14:creationId xmlns:p14="http://schemas.microsoft.com/office/powerpoint/2010/main" val="238001524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statecancerprofiles.cancer.gov/" TargetMode="External"/><Relationship Id="rId2" Type="http://schemas.openxmlformats.org/officeDocument/2006/relationships/hyperlink" Target="http://www.kaggle.com/"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0EF408-3930-486A-A9F7-25CA7AB9AF31}"/>
              </a:ext>
            </a:extLst>
          </p:cNvPr>
          <p:cNvSpPr>
            <a:spLocks noGrp="1"/>
          </p:cNvSpPr>
          <p:nvPr>
            <p:ph type="ctrTitle"/>
          </p:nvPr>
        </p:nvSpPr>
        <p:spPr>
          <a:xfrm>
            <a:off x="743257" y="760287"/>
            <a:ext cx="8825658" cy="870210"/>
          </a:xfrm>
        </p:spPr>
        <p:txBody>
          <a:bodyPr>
            <a:normAutofit/>
          </a:bodyPr>
          <a:lstStyle/>
          <a:p>
            <a:r>
              <a:rPr lang="en-US" sz="2000" b="1" i="1" dirty="0">
                <a:latin typeface="Arial" panose="020B0604020202020204" pitchFamily="34" charset="0"/>
                <a:cs typeface="Arial" panose="020B0604020202020204" pitchFamily="34" charset="0"/>
              </a:rPr>
              <a:t>University of Arizona - Data Science Bootcamp</a:t>
            </a:r>
            <a:endParaRPr lang="en-US" sz="6600" b="1" i="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 xmlns:a16="http://schemas.microsoft.com/office/drawing/2014/main" id="{8C371B2E-D354-4128-91FC-E386FABF3166}"/>
              </a:ext>
            </a:extLst>
          </p:cNvPr>
          <p:cNvSpPr>
            <a:spLocks noGrp="1"/>
          </p:cNvSpPr>
          <p:nvPr>
            <p:ph type="subTitle" idx="1"/>
          </p:nvPr>
        </p:nvSpPr>
        <p:spPr>
          <a:xfrm>
            <a:off x="743257" y="2291508"/>
            <a:ext cx="10865222" cy="4045724"/>
          </a:xfrm>
        </p:spPr>
        <p:txBody>
          <a:bodyPr>
            <a:normAutofit/>
          </a:bodyPr>
          <a:lstStyle/>
          <a:p>
            <a:pPr algn="l"/>
            <a:r>
              <a:rPr lang="en-US" sz="4000" b="1" dirty="0"/>
              <a:t>Superfund Sites by State Vs. Cancer Rates</a:t>
            </a:r>
          </a:p>
          <a:p>
            <a:pPr algn="l"/>
            <a:endParaRPr lang="en-US" dirty="0"/>
          </a:p>
          <a:p>
            <a:pPr algn="l"/>
            <a:endParaRPr lang="en-US" dirty="0"/>
          </a:p>
          <a:p>
            <a:pPr algn="l"/>
            <a:r>
              <a:rPr lang="en-US" b="1" dirty="0"/>
              <a:t>Group Members: </a:t>
            </a:r>
          </a:p>
          <a:p>
            <a:pPr algn="l"/>
            <a:r>
              <a:rPr lang="en-US" dirty="0"/>
              <a:t>Brenda Daly</a:t>
            </a:r>
          </a:p>
          <a:p>
            <a:pPr algn="l"/>
            <a:r>
              <a:rPr lang="en-US" dirty="0"/>
              <a:t>Bryan Paynich</a:t>
            </a:r>
          </a:p>
          <a:p>
            <a:pPr algn="l"/>
            <a:r>
              <a:rPr lang="en-US" dirty="0"/>
              <a:t>Anthony </a:t>
            </a:r>
            <a:r>
              <a:rPr lang="en-US" dirty="0" err="1"/>
              <a:t>Mutwol</a:t>
            </a:r>
            <a:endParaRPr lang="en-US" dirty="0"/>
          </a:p>
          <a:p>
            <a:pPr algn="l"/>
            <a:r>
              <a:rPr lang="en-US" dirty="0"/>
              <a:t>Frank Garcia</a:t>
            </a:r>
          </a:p>
          <a:p>
            <a:pPr algn="l"/>
            <a:endParaRPr lang="en-US" dirty="0"/>
          </a:p>
        </p:txBody>
      </p:sp>
    </p:spTree>
    <p:extLst>
      <p:ext uri="{BB962C8B-B14F-4D97-AF65-F5344CB8AC3E}">
        <p14:creationId xmlns:p14="http://schemas.microsoft.com/office/powerpoint/2010/main" val="42062293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16" y="235563"/>
            <a:ext cx="8610600" cy="943242"/>
          </a:xfrm>
        </p:spPr>
        <p:txBody>
          <a:bodyPr/>
          <a:lstStyle/>
          <a:p>
            <a:pPr algn="l"/>
            <a:r>
              <a:rPr lang="en-US" dirty="0"/>
              <a:t>Superfund count per State</a:t>
            </a:r>
          </a:p>
        </p:txBody>
      </p:sp>
      <p:pic>
        <p:nvPicPr>
          <p:cNvPr id="4" name="Content Placeholder 3"/>
          <p:cNvPicPr>
            <a:picLocks noGrp="1" noChangeAspect="1"/>
          </p:cNvPicPr>
          <p:nvPr>
            <p:ph idx="1"/>
          </p:nvPr>
        </p:nvPicPr>
        <p:blipFill>
          <a:blip r:embed="rId2"/>
          <a:stretch>
            <a:fillRect/>
          </a:stretch>
        </p:blipFill>
        <p:spPr>
          <a:xfrm>
            <a:off x="1333042" y="1026710"/>
            <a:ext cx="9562640" cy="5722036"/>
          </a:xfrm>
          <a:prstGeom prst="rect">
            <a:avLst/>
          </a:prstGeom>
        </p:spPr>
      </p:pic>
    </p:spTree>
    <p:extLst>
      <p:ext uri="{BB962C8B-B14F-4D97-AF65-F5344CB8AC3E}">
        <p14:creationId xmlns:p14="http://schemas.microsoft.com/office/powerpoint/2010/main" val="17174355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6516"/>
          </a:xfrm>
        </p:spPr>
        <p:txBody>
          <a:bodyPr/>
          <a:lstStyle/>
          <a:p>
            <a:pPr algn="l"/>
            <a:r>
              <a:rPr lang="en-US" dirty="0"/>
              <a:t>Scatter Plots correlation</a:t>
            </a:r>
          </a:p>
        </p:txBody>
      </p:sp>
      <p:pic>
        <p:nvPicPr>
          <p:cNvPr id="4" name="Content Placeholder 3"/>
          <p:cNvPicPr>
            <a:picLocks noGrp="1" noChangeAspect="1"/>
          </p:cNvPicPr>
          <p:nvPr>
            <p:ph idx="1"/>
          </p:nvPr>
        </p:nvPicPr>
        <p:blipFill>
          <a:blip r:embed="rId2"/>
          <a:stretch>
            <a:fillRect/>
          </a:stretch>
        </p:blipFill>
        <p:spPr>
          <a:xfrm>
            <a:off x="838200" y="1261642"/>
            <a:ext cx="4834043" cy="2454592"/>
          </a:xfrm>
          <a:prstGeom prst="rect">
            <a:avLst/>
          </a:prstGeom>
        </p:spPr>
      </p:pic>
      <p:pic>
        <p:nvPicPr>
          <p:cNvPr id="5" name="Picture 4"/>
          <p:cNvPicPr>
            <a:picLocks noChangeAspect="1"/>
          </p:cNvPicPr>
          <p:nvPr/>
        </p:nvPicPr>
        <p:blipFill>
          <a:blip r:embed="rId3"/>
          <a:stretch>
            <a:fillRect/>
          </a:stretch>
        </p:blipFill>
        <p:spPr>
          <a:xfrm>
            <a:off x="6280432" y="1261642"/>
            <a:ext cx="4657589" cy="2454592"/>
          </a:xfrm>
          <a:prstGeom prst="rect">
            <a:avLst/>
          </a:prstGeom>
        </p:spPr>
      </p:pic>
      <p:pic>
        <p:nvPicPr>
          <p:cNvPr id="6" name="Picture 5"/>
          <p:cNvPicPr>
            <a:picLocks noChangeAspect="1"/>
          </p:cNvPicPr>
          <p:nvPr/>
        </p:nvPicPr>
        <p:blipFill>
          <a:blip r:embed="rId4"/>
          <a:stretch>
            <a:fillRect/>
          </a:stretch>
        </p:blipFill>
        <p:spPr>
          <a:xfrm>
            <a:off x="838200" y="3827361"/>
            <a:ext cx="4810422" cy="2565959"/>
          </a:xfrm>
          <a:prstGeom prst="rect">
            <a:avLst/>
          </a:prstGeom>
        </p:spPr>
      </p:pic>
      <p:pic>
        <p:nvPicPr>
          <p:cNvPr id="7" name="Picture 6"/>
          <p:cNvPicPr>
            <a:picLocks noChangeAspect="1"/>
          </p:cNvPicPr>
          <p:nvPr/>
        </p:nvPicPr>
        <p:blipFill>
          <a:blip r:embed="rId5"/>
          <a:stretch>
            <a:fillRect/>
          </a:stretch>
        </p:blipFill>
        <p:spPr>
          <a:xfrm>
            <a:off x="6258826" y="3910989"/>
            <a:ext cx="4679195" cy="2482332"/>
          </a:xfrm>
          <a:prstGeom prst="rect">
            <a:avLst/>
          </a:prstGeom>
        </p:spPr>
      </p:pic>
    </p:spTree>
    <p:extLst>
      <p:ext uri="{BB962C8B-B14F-4D97-AF65-F5344CB8AC3E}">
        <p14:creationId xmlns:p14="http://schemas.microsoft.com/office/powerpoint/2010/main" val="367904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 xmlns:a16="http://schemas.microsoft.com/office/drawing/2014/main" id="{A5E0D9E7-F5D7-495F-87B7-CB7846A4509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666742" y="895603"/>
            <a:ext cx="4572000" cy="2743200"/>
          </a:xfrm>
          <a:prstGeom prst="rect">
            <a:avLst/>
          </a:prstGeom>
        </p:spPr>
      </p:pic>
      <p:pic>
        <p:nvPicPr>
          <p:cNvPr id="5" name="Content Placeholder 4" descr="A screenshot of a cell phone&#10;&#10;Description automatically generated">
            <a:extLst>
              <a:ext uri="{FF2B5EF4-FFF2-40B4-BE49-F238E27FC236}">
                <a16:creationId xmlns="" xmlns:a16="http://schemas.microsoft.com/office/drawing/2014/main" id="{D4DECD10-D6AA-44A6-B783-F7196150A377}"/>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650060" y="847350"/>
            <a:ext cx="4572000" cy="2743706"/>
          </a:xfrm>
          <a:prstGeom prst="rect">
            <a:avLst/>
          </a:prstGeom>
        </p:spPr>
      </p:pic>
      <p:pic>
        <p:nvPicPr>
          <p:cNvPr id="9" name="Picture 8">
            <a:extLst>
              <a:ext uri="{FF2B5EF4-FFF2-40B4-BE49-F238E27FC236}">
                <a16:creationId xmlns="" xmlns:a16="http://schemas.microsoft.com/office/drawing/2014/main" id="{FC7E014D-7436-4FF5-8F89-979B25D6F14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50060" y="3936592"/>
            <a:ext cx="4572000" cy="2743200"/>
          </a:xfrm>
          <a:prstGeom prst="rect">
            <a:avLst/>
          </a:prstGeom>
        </p:spPr>
      </p:pic>
      <p:pic>
        <p:nvPicPr>
          <p:cNvPr id="11" name="Picture 10">
            <a:extLst>
              <a:ext uri="{FF2B5EF4-FFF2-40B4-BE49-F238E27FC236}">
                <a16:creationId xmlns="" xmlns:a16="http://schemas.microsoft.com/office/drawing/2014/main" id="{BE69F8B8-2950-47D7-91E4-7D424D48F20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666742" y="3936592"/>
            <a:ext cx="4572000" cy="2743200"/>
          </a:xfrm>
          <a:prstGeom prst="rect">
            <a:avLst/>
          </a:prstGeom>
        </p:spPr>
      </p:pic>
      <p:sp>
        <p:nvSpPr>
          <p:cNvPr id="12" name="TextBox 11">
            <a:extLst>
              <a:ext uri="{FF2B5EF4-FFF2-40B4-BE49-F238E27FC236}">
                <a16:creationId xmlns="" xmlns:a16="http://schemas.microsoft.com/office/drawing/2014/main" id="{1AB51EBD-54A3-412B-8C39-41AB382245CB}"/>
              </a:ext>
            </a:extLst>
          </p:cNvPr>
          <p:cNvSpPr txBox="1"/>
          <p:nvPr/>
        </p:nvSpPr>
        <p:spPr>
          <a:xfrm>
            <a:off x="518322" y="120760"/>
            <a:ext cx="10119747" cy="477054"/>
          </a:xfrm>
          <a:prstGeom prst="rect">
            <a:avLst/>
          </a:prstGeom>
          <a:noFill/>
        </p:spPr>
        <p:txBody>
          <a:bodyPr wrap="square" rtlCol="0">
            <a:spAutoFit/>
          </a:bodyPr>
          <a:lstStyle/>
          <a:p>
            <a:r>
              <a:rPr lang="en-US" sz="2500" dirty="0"/>
              <a:t>BAR CHART CORRELATION</a:t>
            </a:r>
          </a:p>
        </p:txBody>
      </p:sp>
    </p:spTree>
    <p:extLst>
      <p:ext uri="{BB962C8B-B14F-4D97-AF65-F5344CB8AC3E}">
        <p14:creationId xmlns:p14="http://schemas.microsoft.com/office/powerpoint/2010/main" val="23534419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259" y="373088"/>
            <a:ext cx="8610600" cy="1293028"/>
          </a:xfrm>
        </p:spPr>
        <p:txBody>
          <a:bodyPr/>
          <a:lstStyle/>
          <a:p>
            <a:pPr algn="l"/>
            <a:r>
              <a:rPr lang="en-US" dirty="0">
                <a:latin typeface="Arial" panose="020B0604020202020204" pitchFamily="34" charset="0"/>
                <a:cs typeface="Arial" panose="020B0604020202020204" pitchFamily="34" charset="0"/>
              </a:rPr>
              <a:t>Visualizations </a:t>
            </a:r>
          </a:p>
        </p:txBody>
      </p:sp>
      <p:sp>
        <p:nvSpPr>
          <p:cNvPr id="3" name="Content Placeholder 2"/>
          <p:cNvSpPr>
            <a:spLocks noGrp="1"/>
          </p:cNvSpPr>
          <p:nvPr>
            <p:ph idx="1"/>
          </p:nvPr>
        </p:nvSpPr>
        <p:spPr>
          <a:xfrm>
            <a:off x="568259" y="1792574"/>
            <a:ext cx="4160520" cy="4351338"/>
          </a:xfrm>
        </p:spPr>
        <p:txBody>
          <a:bodyPr>
            <a:normAutofit fontScale="92500" lnSpcReduction="10000"/>
          </a:bodyPr>
          <a:lstStyle/>
          <a:p>
            <a:r>
              <a:rPr lang="en-US" dirty="0">
                <a:latin typeface="Arial" panose="020B0604020202020204" pitchFamily="34" charset="0"/>
                <a:cs typeface="Arial" panose="020B0604020202020204" pitchFamily="34" charset="0"/>
              </a:rPr>
              <a:t>Created visualizations using heat maps and marker locations to search for correlations on a map for each cancer type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Read cancer data and Superfund JSON data</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Used Google API functionality to generate a heatmap layer, location marker layer, and </a:t>
            </a:r>
            <a:r>
              <a:rPr lang="en-US" dirty="0" err="1">
                <a:latin typeface="Arial" panose="020B0604020202020204" pitchFamily="34" charset="0"/>
                <a:cs typeface="Arial" panose="020B0604020202020204" pitchFamily="34" charset="0"/>
              </a:rPr>
              <a:t>geojson</a:t>
            </a:r>
            <a:r>
              <a:rPr lang="en-US" dirty="0">
                <a:latin typeface="Arial" panose="020B0604020202020204" pitchFamily="34" charset="0"/>
                <a:cs typeface="Arial" panose="020B0604020202020204" pitchFamily="34" charset="0"/>
              </a:rPr>
              <a:t> layer to visualize the county boarders all on the same map.</a:t>
            </a:r>
          </a:p>
          <a:p>
            <a:pPr marL="0" indent="0">
              <a:buNone/>
            </a:pPr>
            <a:endParaRPr lang="en-US"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2509" y="248514"/>
            <a:ext cx="5489991" cy="308812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2510" y="3461208"/>
            <a:ext cx="5489991" cy="3088120"/>
          </a:xfrm>
          <a:prstGeom prst="rect">
            <a:avLst/>
          </a:prstGeom>
        </p:spPr>
      </p:pic>
    </p:spTree>
    <p:extLst>
      <p:ext uri="{BB962C8B-B14F-4D97-AF65-F5344CB8AC3E}">
        <p14:creationId xmlns:p14="http://schemas.microsoft.com/office/powerpoint/2010/main" val="9017168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solidFill>
                  <a:srgbClr val="FFFFFF"/>
                </a:solidFill>
              </a:rPr>
              <a:t>Scatter plot results per cancer Type</a:t>
            </a:r>
          </a:p>
        </p:txBody>
      </p:sp>
    </p:spTree>
    <p:extLst>
      <p:ext uri="{BB962C8B-B14F-4D97-AF65-F5344CB8AC3E}">
        <p14:creationId xmlns:p14="http://schemas.microsoft.com/office/powerpoint/2010/main" val="2264437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Breast Cancer Scatter Plot</a:t>
            </a:r>
          </a:p>
        </p:txBody>
      </p:sp>
      <p:sp>
        <p:nvSpPr>
          <p:cNvPr id="6" name="Text Placeholder 5"/>
          <p:cNvSpPr>
            <a:spLocks noGrp="1"/>
          </p:cNvSpPr>
          <p:nvPr>
            <p:ph type="body" idx="1"/>
          </p:nvPr>
        </p:nvSpPr>
        <p:spPr>
          <a:xfrm>
            <a:off x="299962" y="1611709"/>
            <a:ext cx="3600011" cy="823912"/>
          </a:xfrm>
        </p:spPr>
        <p:txBody>
          <a:bodyPr/>
          <a:lstStyle/>
          <a:p>
            <a:endParaRPr lang="en-US" dirty="0"/>
          </a:p>
        </p:txBody>
      </p:sp>
      <p:sp>
        <p:nvSpPr>
          <p:cNvPr id="7" name="Content Placeholder 6"/>
          <p:cNvSpPr>
            <a:spLocks noGrp="1"/>
          </p:cNvSpPr>
          <p:nvPr>
            <p:ph sz="half" idx="2"/>
          </p:nvPr>
        </p:nvSpPr>
        <p:spPr>
          <a:xfrm>
            <a:off x="299962" y="2505075"/>
            <a:ext cx="3600010" cy="3684588"/>
          </a:xfrm>
        </p:spPr>
        <p:txBody>
          <a:bodyPr/>
          <a:lstStyle/>
          <a:p>
            <a:endParaRPr lang="en-US" dirty="0"/>
          </a:p>
        </p:txBody>
      </p:sp>
      <p:pic>
        <p:nvPicPr>
          <p:cNvPr id="10" name="Content Placeholder 9"/>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0" y="1192696"/>
            <a:ext cx="12501108" cy="5665303"/>
          </a:xfrm>
        </p:spPr>
      </p:pic>
      <p:sp>
        <p:nvSpPr>
          <p:cNvPr id="12" name="Rounded Rectangle 11"/>
          <p:cNvSpPr/>
          <p:nvPr/>
        </p:nvSpPr>
        <p:spPr>
          <a:xfrm>
            <a:off x="9263270" y="1492440"/>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0.11</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36424374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 xmlns:a16="http://schemas.microsoft.com/office/drawing/2014/main" id="{D4DECD10-D6AA-44A6-B783-F7196150A3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9951" y="1242019"/>
            <a:ext cx="9510737" cy="5134332"/>
          </a:xfrm>
          <a:prstGeom prst="rect">
            <a:avLst/>
          </a:prstGeom>
        </p:spPr>
      </p:pic>
      <p:sp>
        <p:nvSpPr>
          <p:cNvPr id="12" name="TextBox 11">
            <a:extLst>
              <a:ext uri="{FF2B5EF4-FFF2-40B4-BE49-F238E27FC236}">
                <a16:creationId xmlns="" xmlns:a16="http://schemas.microsoft.com/office/drawing/2014/main"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Breast Cancer</a:t>
            </a:r>
          </a:p>
        </p:txBody>
      </p:sp>
    </p:spTree>
    <p:extLst>
      <p:ext uri="{BB962C8B-B14F-4D97-AF65-F5344CB8AC3E}">
        <p14:creationId xmlns:p14="http://schemas.microsoft.com/office/powerpoint/2010/main" val="30120449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LUNG Cancer Scatter Plot</a:t>
            </a:r>
          </a:p>
        </p:txBody>
      </p:sp>
      <p:sp>
        <p:nvSpPr>
          <p:cNvPr id="6" name="Text Placeholder 5"/>
          <p:cNvSpPr>
            <a:spLocks noGrp="1"/>
          </p:cNvSpPr>
          <p:nvPr>
            <p:ph type="body" idx="1"/>
          </p:nvPr>
        </p:nvSpPr>
        <p:spPr>
          <a:xfrm>
            <a:off x="299962" y="1611709"/>
            <a:ext cx="3600011" cy="823912"/>
          </a:xfrm>
        </p:spPr>
        <p:txBody>
          <a:bodyPr/>
          <a:lstStyle/>
          <a:p>
            <a:endParaRPr lang="en-US" dirty="0"/>
          </a:p>
        </p:txBody>
      </p:sp>
      <p:pic>
        <p:nvPicPr>
          <p:cNvPr id="2" name="Content Placeholder 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2000"/>
            <a:ext cx="12192000" cy="6096000"/>
          </a:xfrm>
        </p:spPr>
      </p:pic>
      <p:sp>
        <p:nvSpPr>
          <p:cNvPr id="12" name="Rounded Rectangle 11"/>
          <p:cNvSpPr/>
          <p:nvPr/>
        </p:nvSpPr>
        <p:spPr>
          <a:xfrm>
            <a:off x="9247367" y="1094874"/>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0.06</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33641297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 xmlns:a16="http://schemas.microsoft.com/office/drawing/2014/main"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Lung Cancer</a:t>
            </a:r>
          </a:p>
        </p:txBody>
      </p:sp>
      <p:pic>
        <p:nvPicPr>
          <p:cNvPr id="9" name="Content Placeholder 8">
            <a:extLst>
              <a:ext uri="{FF2B5EF4-FFF2-40B4-BE49-F238E27FC236}">
                <a16:creationId xmlns="" xmlns:a16="http://schemas.microsoft.com/office/drawing/2014/main" id="{4464DCA3-14D5-48F1-8D19-87DDCC0D43A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417675" y="1178827"/>
            <a:ext cx="8321040" cy="5407272"/>
          </a:xfrm>
          <a:prstGeom prst="rect">
            <a:avLst/>
          </a:prstGeom>
        </p:spPr>
      </p:pic>
    </p:spTree>
    <p:extLst>
      <p:ext uri="{BB962C8B-B14F-4D97-AF65-F5344CB8AC3E}">
        <p14:creationId xmlns:p14="http://schemas.microsoft.com/office/powerpoint/2010/main" val="25434941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PROSTATE Cancer Scatter Plot</a:t>
            </a:r>
          </a:p>
        </p:txBody>
      </p:sp>
      <p:sp>
        <p:nvSpPr>
          <p:cNvPr id="6" name="Text Placeholder 5"/>
          <p:cNvSpPr>
            <a:spLocks noGrp="1"/>
          </p:cNvSpPr>
          <p:nvPr>
            <p:ph type="body" idx="1"/>
          </p:nvPr>
        </p:nvSpPr>
        <p:spPr>
          <a:xfrm>
            <a:off x="299962" y="1611709"/>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4625"/>
            <a:ext cx="12192000" cy="6096001"/>
          </a:xfrm>
        </p:spPr>
      </p:pic>
      <p:sp>
        <p:nvSpPr>
          <p:cNvPr id="12" name="Rounded Rectangle 11"/>
          <p:cNvSpPr/>
          <p:nvPr/>
        </p:nvSpPr>
        <p:spPr>
          <a:xfrm>
            <a:off x="9334832" y="1094875"/>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0.13</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10213887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D1466E8-4B9A-4001-B906-426CE998695C}"/>
              </a:ext>
            </a:extLst>
          </p:cNvPr>
          <p:cNvSpPr txBox="1"/>
          <p:nvPr/>
        </p:nvSpPr>
        <p:spPr>
          <a:xfrm>
            <a:off x="1025718" y="756261"/>
            <a:ext cx="8982074" cy="729430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What is the main research question?</a:t>
            </a:r>
          </a:p>
          <a:p>
            <a:endParaRPr lang="en-US" sz="3200" dirty="0">
              <a:latin typeface="Arial" panose="020B0604020202020204" pitchFamily="34" charset="0"/>
              <a:cs typeface="Arial" panose="020B0604020202020204" pitchFamily="34" charset="0"/>
            </a:endParaRPr>
          </a:p>
          <a:p>
            <a:pPr lvl="1"/>
            <a:r>
              <a:rPr lang="en-US" sz="3200" dirty="0">
                <a:latin typeface="Arial" panose="020B0604020202020204" pitchFamily="34" charset="0"/>
                <a:cs typeface="Arial" panose="020B0604020202020204" pitchFamily="34" charset="0"/>
              </a:rPr>
              <a:t>Is there a higher incident of cancer in </a:t>
            </a:r>
            <a:r>
              <a:rPr lang="en-US" sz="3200" dirty="0" smtClean="0">
                <a:latin typeface="Arial" panose="020B0604020202020204" pitchFamily="34" charset="0"/>
                <a:cs typeface="Arial" panose="020B0604020202020204" pitchFamily="34" charset="0"/>
              </a:rPr>
              <a:t>states </a:t>
            </a:r>
            <a:r>
              <a:rPr lang="en-US" sz="3200" dirty="0">
                <a:latin typeface="Arial" panose="020B0604020202020204" pitchFamily="34" charset="0"/>
                <a:cs typeface="Arial" panose="020B0604020202020204" pitchFamily="34" charset="0"/>
              </a:rPr>
              <a:t>that contain </a:t>
            </a:r>
            <a:r>
              <a:rPr lang="en-US" sz="3200" dirty="0" smtClean="0">
                <a:latin typeface="Arial" panose="020B0604020202020204" pitchFamily="34" charset="0"/>
                <a:cs typeface="Arial" panose="020B0604020202020204" pitchFamily="34" charset="0"/>
              </a:rPr>
              <a:t>a high number of superfund sites?  </a:t>
            </a:r>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r>
              <a:rPr lang="en-US" sz="3200" b="1" dirty="0">
                <a:latin typeface="Arial" panose="020B0604020202020204" pitchFamily="34" charset="0"/>
                <a:cs typeface="Arial" panose="020B0604020202020204" pitchFamily="34" charset="0"/>
              </a:rPr>
              <a:t>Hypothesis: </a:t>
            </a:r>
          </a:p>
          <a:p>
            <a:endParaRPr lang="en-US" sz="3200" dirty="0">
              <a:latin typeface="Arial" panose="020B0604020202020204" pitchFamily="34" charset="0"/>
              <a:cs typeface="Arial" panose="020B0604020202020204" pitchFamily="34" charset="0"/>
            </a:endParaRPr>
          </a:p>
          <a:p>
            <a:pPr lvl="1"/>
            <a:r>
              <a:rPr lang="en-US" sz="2800" dirty="0">
                <a:latin typeface="Arial" panose="020B0604020202020204" pitchFamily="34" charset="0"/>
                <a:cs typeface="Arial" panose="020B0604020202020204" pitchFamily="34" charset="0"/>
              </a:rPr>
              <a:t>Due to the negative environmental impact of Superfund sites, the rate of cancer will be higher in the States that have a higher number of Superfund sites. </a:t>
            </a: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59358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 xmlns:a16="http://schemas.microsoft.com/office/drawing/2014/main"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Prostate Cancer</a:t>
            </a:r>
          </a:p>
        </p:txBody>
      </p:sp>
      <p:pic>
        <p:nvPicPr>
          <p:cNvPr id="13" name="Content Placeholder 12">
            <a:extLst>
              <a:ext uri="{FF2B5EF4-FFF2-40B4-BE49-F238E27FC236}">
                <a16:creationId xmlns="" xmlns:a16="http://schemas.microsoft.com/office/drawing/2014/main" id="{2838502F-E082-42FF-A159-45E89B1B4A8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417675" y="1306824"/>
            <a:ext cx="8321040" cy="5043176"/>
          </a:xfrm>
          <a:prstGeom prst="rect">
            <a:avLst/>
          </a:prstGeom>
        </p:spPr>
      </p:pic>
    </p:spTree>
    <p:extLst>
      <p:ext uri="{BB962C8B-B14F-4D97-AF65-F5344CB8AC3E}">
        <p14:creationId xmlns:p14="http://schemas.microsoft.com/office/powerpoint/2010/main" val="25386222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COLON Cancer Scatter Plot</a:t>
            </a:r>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2001"/>
            <a:ext cx="12192000" cy="6096000"/>
          </a:xfrm>
        </p:spPr>
      </p:pic>
      <p:sp>
        <p:nvSpPr>
          <p:cNvPr id="12" name="Rounded Rectangle 11"/>
          <p:cNvSpPr/>
          <p:nvPr/>
        </p:nvSpPr>
        <p:spPr>
          <a:xfrm>
            <a:off x="9263270" y="1293658"/>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0.04</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21777470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 xmlns:a16="http://schemas.microsoft.com/office/drawing/2014/main"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Colon Cancer</a:t>
            </a:r>
          </a:p>
        </p:txBody>
      </p:sp>
      <p:pic>
        <p:nvPicPr>
          <p:cNvPr id="6" name="Content Placeholder 5" descr="A screenshot of a cell phone&#10;&#10;Description automatically generated">
            <a:extLst>
              <a:ext uri="{FF2B5EF4-FFF2-40B4-BE49-F238E27FC236}">
                <a16:creationId xmlns="" xmlns:a16="http://schemas.microsoft.com/office/drawing/2014/main" id="{D4EB5B73-2168-4F6C-B4F6-46311657D4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2460" y="1408274"/>
            <a:ext cx="8928847" cy="5002306"/>
          </a:xfrm>
          <a:prstGeom prst="rect">
            <a:avLst/>
          </a:prstGeom>
        </p:spPr>
      </p:pic>
    </p:spTree>
    <p:extLst>
      <p:ext uri="{BB962C8B-B14F-4D97-AF65-F5344CB8AC3E}">
        <p14:creationId xmlns:p14="http://schemas.microsoft.com/office/powerpoint/2010/main" val="35350053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err="1">
                <a:solidFill>
                  <a:srgbClr val="FFFFFF"/>
                </a:solidFill>
              </a:rPr>
              <a:t>Heatmap</a:t>
            </a:r>
            <a:r>
              <a:rPr lang="en-US" sz="4400" dirty="0">
                <a:solidFill>
                  <a:srgbClr val="FFFFFF"/>
                </a:solidFill>
              </a:rPr>
              <a:t> results</a:t>
            </a:r>
          </a:p>
        </p:txBody>
      </p:sp>
    </p:spTree>
    <p:extLst>
      <p:ext uri="{BB962C8B-B14F-4D97-AF65-F5344CB8AC3E}">
        <p14:creationId xmlns:p14="http://schemas.microsoft.com/office/powerpoint/2010/main" val="8724077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 y="0"/>
            <a:ext cx="12192001" cy="685800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Tree>
    <p:extLst>
      <p:ext uri="{BB962C8B-B14F-4D97-AF65-F5344CB8AC3E}">
        <p14:creationId xmlns:p14="http://schemas.microsoft.com/office/powerpoint/2010/main" val="35153126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 y="0"/>
            <a:ext cx="12192001" cy="685800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2" name="Right Arrow 1"/>
          <p:cNvSpPr/>
          <p:nvPr/>
        </p:nvSpPr>
        <p:spPr>
          <a:xfrm>
            <a:off x="2043444" y="5462545"/>
            <a:ext cx="6551875"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Appears to be higher cancer rate towards the East</a:t>
            </a:r>
          </a:p>
        </p:txBody>
      </p:sp>
    </p:spTree>
    <p:extLst>
      <p:ext uri="{BB962C8B-B14F-4D97-AF65-F5344CB8AC3E}">
        <p14:creationId xmlns:p14="http://schemas.microsoft.com/office/powerpoint/2010/main" val="35248419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 y="0"/>
            <a:ext cx="12192001" cy="685800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2" name="Right Arrow 1"/>
          <p:cNvSpPr/>
          <p:nvPr/>
        </p:nvSpPr>
        <p:spPr>
          <a:xfrm>
            <a:off x="5486400" y="3745064"/>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 on the coasts</a:t>
            </a:r>
          </a:p>
        </p:txBody>
      </p:sp>
      <p:sp>
        <p:nvSpPr>
          <p:cNvPr id="7" name="Right Arrow 6"/>
          <p:cNvSpPr/>
          <p:nvPr/>
        </p:nvSpPr>
        <p:spPr>
          <a:xfrm rot="10800000">
            <a:off x="2425108" y="2971954"/>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61537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56872" y="0"/>
            <a:ext cx="12348872" cy="694624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2" name="Right Arrow 1"/>
          <p:cNvSpPr/>
          <p:nvPr/>
        </p:nvSpPr>
        <p:spPr>
          <a:xfrm>
            <a:off x="5033176" y="4309607"/>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 in the south</a:t>
            </a:r>
          </a:p>
        </p:txBody>
      </p:sp>
    </p:spTree>
    <p:extLst>
      <p:ext uri="{BB962C8B-B14F-4D97-AF65-F5344CB8AC3E}">
        <p14:creationId xmlns:p14="http://schemas.microsoft.com/office/powerpoint/2010/main" val="40702540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42126" y="769010"/>
            <a:ext cx="10824872" cy="608899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ounded Rectangle 6"/>
          <p:cNvSpPr/>
          <p:nvPr/>
        </p:nvSpPr>
        <p:spPr>
          <a:xfrm>
            <a:off x="2472856" y="182880"/>
            <a:ext cx="6376946" cy="58613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err="1"/>
              <a:t>Heatmap</a:t>
            </a:r>
            <a:r>
              <a:rPr lang="en-US" b="1" dirty="0"/>
              <a:t> with Superfund Markers</a:t>
            </a:r>
          </a:p>
        </p:txBody>
      </p:sp>
    </p:spTree>
    <p:extLst>
      <p:ext uri="{BB962C8B-B14F-4D97-AF65-F5344CB8AC3E}">
        <p14:creationId xmlns:p14="http://schemas.microsoft.com/office/powerpoint/2010/main" val="25213188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42126" y="769010"/>
            <a:ext cx="10824872" cy="608899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ounded Rectangle 7"/>
          <p:cNvSpPr/>
          <p:nvPr/>
        </p:nvSpPr>
        <p:spPr>
          <a:xfrm>
            <a:off x="3712607" y="5685789"/>
            <a:ext cx="7863840" cy="78867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Large areas with high cancer rates but no Superfund sites</a:t>
            </a:r>
          </a:p>
        </p:txBody>
      </p:sp>
      <p:sp>
        <p:nvSpPr>
          <p:cNvPr id="9" name="Oval 8"/>
          <p:cNvSpPr/>
          <p:nvPr/>
        </p:nvSpPr>
        <p:spPr>
          <a:xfrm rot="1415328">
            <a:off x="3405702" y="681496"/>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3329731">
            <a:off x="918174" y="2600593"/>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0372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 xmlns:a16="http://schemas.microsoft.com/office/drawing/2014/main" id="{291E294B-3620-4DA8-A330-106132CD23B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674" r="5674"/>
          <a:stretch/>
        </p:blipFill>
        <p:spPr>
          <a:xfrm>
            <a:off x="5237724" y="0"/>
            <a:ext cx="6954276" cy="5491159"/>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2" name="Title 1">
            <a:extLst>
              <a:ext uri="{FF2B5EF4-FFF2-40B4-BE49-F238E27FC236}">
                <a16:creationId xmlns="" xmlns:a16="http://schemas.microsoft.com/office/drawing/2014/main" id="{490FF9DA-2DEE-4E40-9E57-8353580E579B}"/>
              </a:ext>
            </a:extLst>
          </p:cNvPr>
          <p:cNvSpPr>
            <a:spLocks noGrp="1"/>
          </p:cNvSpPr>
          <p:nvPr>
            <p:ph type="title"/>
          </p:nvPr>
        </p:nvSpPr>
        <p:spPr>
          <a:xfrm>
            <a:off x="340582" y="1420016"/>
            <a:ext cx="5314536" cy="1325563"/>
          </a:xfrm>
        </p:spPr>
        <p:txBody>
          <a:bodyPr vert="horz" lIns="91440" tIns="45720" rIns="91440" bIns="45720" rtlCol="0" anchor="ctr">
            <a:normAutofit fontScale="90000"/>
          </a:bodyPr>
          <a:lstStyle/>
          <a:p>
            <a:r>
              <a:rPr lang="en-US" sz="4400" dirty="0">
                <a:latin typeface="Arial" panose="020B0604020202020204" pitchFamily="34" charset="0"/>
                <a:cs typeface="Arial" panose="020B0604020202020204" pitchFamily="34" charset="0"/>
              </a:rPr>
              <a:t>What is a Superfund site?</a:t>
            </a:r>
          </a:p>
        </p:txBody>
      </p:sp>
      <p:sp>
        <p:nvSpPr>
          <p:cNvPr id="4" name="Text Placeholder 3">
            <a:extLst>
              <a:ext uri="{FF2B5EF4-FFF2-40B4-BE49-F238E27FC236}">
                <a16:creationId xmlns="" xmlns:a16="http://schemas.microsoft.com/office/drawing/2014/main" id="{67986AA4-4241-40B8-820F-FDD06C4D5F7E}"/>
              </a:ext>
            </a:extLst>
          </p:cNvPr>
          <p:cNvSpPr>
            <a:spLocks noGrp="1"/>
          </p:cNvSpPr>
          <p:nvPr>
            <p:ph type="body" sz="half" idx="2"/>
          </p:nvPr>
        </p:nvSpPr>
        <p:spPr>
          <a:xfrm>
            <a:off x="650683" y="2994636"/>
            <a:ext cx="4390444" cy="3032454"/>
          </a:xfrm>
        </p:spPr>
        <p:txBody>
          <a:bodyPr vert="horz" lIns="91440" tIns="45720" rIns="91440" bIns="45720" rtlCol="0" anchor="t">
            <a:normAutofit/>
          </a:bodyPr>
          <a:lstStyle/>
          <a:p>
            <a:pPr indent="-228600">
              <a:buFont typeface="Arial" panose="020B0604020202020204" pitchFamily="34" charset="0"/>
              <a:buChar char="•"/>
            </a:pPr>
            <a:r>
              <a:rPr lang="en-US" sz="1500" dirty="0">
                <a:latin typeface="Arial" panose="020B0604020202020204" pitchFamily="34" charset="0"/>
                <a:cs typeface="Arial" panose="020B0604020202020204" pitchFamily="34" charset="0"/>
              </a:rPr>
              <a:t>A Superfund site is a designation given to a polluted area by the U.S. Government. </a:t>
            </a:r>
          </a:p>
          <a:p>
            <a:pPr indent="-228600">
              <a:buFont typeface="Arial" panose="020B0604020202020204" pitchFamily="34" charset="0"/>
              <a:buChar char="•"/>
            </a:pPr>
            <a:r>
              <a:rPr lang="en-US" sz="1500" dirty="0">
                <a:latin typeface="Arial" panose="020B0604020202020204" pitchFamily="34" charset="0"/>
                <a:cs typeface="Arial" panose="020B0604020202020204" pitchFamily="34" charset="0"/>
              </a:rPr>
              <a:t>The EPA came up with the SUPERFUND program to help clean the hazardous materials. </a:t>
            </a:r>
          </a:p>
          <a:p>
            <a:endParaRPr lang="en-US" sz="15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Superfund Goals: </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Protect human health and environment by cleaning up the contaminated sites.</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Make responsible parties pay and clean up.</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Return Superfund sites to productive use. </a:t>
            </a:r>
          </a:p>
        </p:txBody>
      </p:sp>
    </p:spTree>
    <p:extLst>
      <p:ext uri="{BB962C8B-B14F-4D97-AF65-F5344CB8AC3E}">
        <p14:creationId xmlns:p14="http://schemas.microsoft.com/office/powerpoint/2010/main" val="21832232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963"/>
            <a:ext cx="12192000" cy="8226373"/>
          </a:xfrm>
        </p:spPr>
      </p:pic>
      <p:sp>
        <p:nvSpPr>
          <p:cNvPr id="10" name="Oval 9"/>
          <p:cNvSpPr/>
          <p:nvPr/>
        </p:nvSpPr>
        <p:spPr>
          <a:xfrm rot="8648102">
            <a:off x="5837179" y="3405418"/>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28650" y="468630"/>
            <a:ext cx="7863840" cy="78867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Large areas with high cancer rates but no Superfund sites</a:t>
            </a:r>
          </a:p>
        </p:txBody>
      </p:sp>
      <p:sp>
        <p:nvSpPr>
          <p:cNvPr id="14" name="Oval 13"/>
          <p:cNvSpPr/>
          <p:nvPr/>
        </p:nvSpPr>
        <p:spPr>
          <a:xfrm rot="7422367">
            <a:off x="-58453" y="4588917"/>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8164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8681"/>
            <a:ext cx="12192000" cy="9415523"/>
          </a:xfrm>
          <a:prstGeom prst="rect">
            <a:avLst/>
          </a:prstGeom>
        </p:spPr>
      </p:pic>
      <p:sp>
        <p:nvSpPr>
          <p:cNvPr id="10" name="Oval 9"/>
          <p:cNvSpPr/>
          <p:nvPr/>
        </p:nvSpPr>
        <p:spPr>
          <a:xfrm rot="3378854">
            <a:off x="1368261" y="4659261"/>
            <a:ext cx="5045358" cy="179439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135517" y="3256057"/>
            <a:ext cx="7863840" cy="78867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Large areas with high cancer rates but no Superfund sites</a:t>
            </a:r>
          </a:p>
        </p:txBody>
      </p:sp>
      <p:sp>
        <p:nvSpPr>
          <p:cNvPr id="7" name="Oval 6"/>
          <p:cNvSpPr/>
          <p:nvPr/>
        </p:nvSpPr>
        <p:spPr>
          <a:xfrm rot="3378854">
            <a:off x="2728923" y="-113448"/>
            <a:ext cx="2955748" cy="326006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1809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7301"/>
            <a:ext cx="12192000" cy="7912601"/>
          </a:xfrm>
          <a:prstGeom prst="rect">
            <a:avLst/>
          </a:prstGeom>
        </p:spPr>
      </p:pic>
      <p:sp>
        <p:nvSpPr>
          <p:cNvPr id="5" name="Rounded Rectangle 4"/>
          <p:cNvSpPr/>
          <p:nvPr/>
        </p:nvSpPr>
        <p:spPr>
          <a:xfrm>
            <a:off x="7338059" y="4387627"/>
            <a:ext cx="4478417" cy="1704564"/>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Interesting how the Superfund sites cluster in high industrial areas like: New Jersey, Chicago, Detroit.</a:t>
            </a:r>
          </a:p>
        </p:txBody>
      </p:sp>
    </p:spTree>
    <p:extLst>
      <p:ext uri="{BB962C8B-B14F-4D97-AF65-F5344CB8AC3E}">
        <p14:creationId xmlns:p14="http://schemas.microsoft.com/office/powerpoint/2010/main" val="39203794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solidFill>
                  <a:srgbClr val="FFFFFF"/>
                </a:solidFill>
              </a:rPr>
              <a:t>Conclusions</a:t>
            </a:r>
          </a:p>
        </p:txBody>
      </p:sp>
    </p:spTree>
    <p:extLst>
      <p:ext uri="{BB962C8B-B14F-4D97-AF65-F5344CB8AC3E}">
        <p14:creationId xmlns:p14="http://schemas.microsoft.com/office/powerpoint/2010/main" val="10634357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051" y="731323"/>
            <a:ext cx="11515573" cy="1293028"/>
          </a:xfrm>
        </p:spPr>
        <p:txBody>
          <a:bodyPr>
            <a:normAutofit fontScale="90000"/>
          </a:bodyPr>
          <a:lstStyle/>
          <a:p>
            <a:pPr algn="l"/>
            <a:r>
              <a:rPr lang="en-US" sz="3800" dirty="0"/>
              <a:t>Cancer incidents in relation to superfund sites </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dirty="0"/>
              <a:t>Is there a higher incident of cancer in counties that contain a Superfund site?  </a:t>
            </a:r>
          </a:p>
          <a:p>
            <a:pPr lvl="1"/>
            <a:r>
              <a:rPr lang="en-US" dirty="0"/>
              <a:t>This is the main research question that was answered. Our hypothesis is:</a:t>
            </a:r>
          </a:p>
          <a:p>
            <a:pPr lvl="2"/>
            <a:r>
              <a:rPr lang="en-US" dirty="0"/>
              <a:t>Due to the negative environment impact of Superfund sites, the expectation is that cancer rates will be higher in the counties that contain Superfund site designations.</a:t>
            </a:r>
          </a:p>
          <a:p>
            <a:pPr lvl="2"/>
            <a:endParaRPr lang="en-US" dirty="0"/>
          </a:p>
          <a:p>
            <a:pPr marL="0" indent="0">
              <a:buNone/>
            </a:pPr>
            <a:r>
              <a:rPr lang="en-US" dirty="0"/>
              <a:t>The Results: </a:t>
            </a:r>
          </a:p>
          <a:p>
            <a:pPr lvl="1"/>
            <a:r>
              <a:rPr lang="en-US" dirty="0"/>
              <a:t>After analyzing the scatter plot distribution and Pearson score for each cancer type, the data shows that there is no substantial correlation between Superfund sites and incidents of cancer geographically in the United States.</a:t>
            </a:r>
          </a:p>
        </p:txBody>
      </p:sp>
    </p:spTree>
    <p:extLst>
      <p:ext uri="{BB962C8B-B14F-4D97-AF65-F5344CB8AC3E}">
        <p14:creationId xmlns:p14="http://schemas.microsoft.com/office/powerpoint/2010/main" val="33423428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54204"/>
            <a:ext cx="8610600" cy="1293028"/>
          </a:xfrm>
        </p:spPr>
        <p:txBody>
          <a:bodyPr/>
          <a:lstStyle/>
          <a:p>
            <a:pPr algn="l"/>
            <a:r>
              <a:rPr lang="en-US" dirty="0"/>
              <a:t>Hypothesis Rejection:</a:t>
            </a:r>
          </a:p>
        </p:txBody>
      </p:sp>
      <p:sp>
        <p:nvSpPr>
          <p:cNvPr id="3" name="Content Placeholder 2"/>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According to the data displayed above, it makes a good case for the hypothesis to be rejected. For instance, New Jersey has the highest number of superfund sites and based on our hypothesis was expected to have the highest incidence of cancer.  In another example, Puerto Rico has the highest incidence of cancer yet there are few Superfund site in that locality.  </a:t>
            </a:r>
          </a:p>
          <a:p>
            <a:pPr marL="0" indent="0">
              <a:buNone/>
            </a:pPr>
            <a:r>
              <a:rPr lang="en-US" dirty="0">
                <a:latin typeface="Arial" panose="020B0604020202020204" pitchFamily="34" charset="0"/>
                <a:cs typeface="Arial" panose="020B0604020202020204" pitchFamily="34" charset="0"/>
              </a:rPr>
              <a:t>The Pearson score for breast, lung, prostate, and colon cancers was extremely low suggesting little to non-existent correlation.  The scores reported are 0.11, 0.06, 0.13, and 0.04 respectively. </a:t>
            </a:r>
          </a:p>
          <a:p>
            <a:pPr marL="0" indent="0">
              <a:buNone/>
            </a:pPr>
            <a:endParaRPr lang="en-US" dirty="0"/>
          </a:p>
        </p:txBody>
      </p:sp>
    </p:spTree>
    <p:extLst>
      <p:ext uri="{BB962C8B-B14F-4D97-AF65-F5344CB8AC3E}">
        <p14:creationId xmlns:p14="http://schemas.microsoft.com/office/powerpoint/2010/main" val="4949699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30FF67C4-4691-4ABE-B680-AF2E2618F86C}"/>
              </a:ext>
            </a:extLst>
          </p:cNvPr>
          <p:cNvSpPr txBox="1"/>
          <p:nvPr/>
        </p:nvSpPr>
        <p:spPr>
          <a:xfrm>
            <a:off x="525977" y="1692984"/>
            <a:ext cx="10596283" cy="1031051"/>
          </a:xfrm>
          <a:prstGeom prst="rect">
            <a:avLst/>
          </a:prstGeom>
          <a:noFill/>
        </p:spPr>
        <p:txBody>
          <a:bodyPr wrap="square" rtlCol="0">
            <a:spAutoFit/>
          </a:bodyPr>
          <a:lstStyle/>
          <a:p>
            <a:pPr algn="ctr"/>
            <a:r>
              <a:rPr lang="en-US" sz="2500" b="1" dirty="0"/>
              <a:t>Top five states with most Superfund sites</a:t>
            </a:r>
          </a:p>
          <a:p>
            <a:endParaRPr lang="en-US" dirty="0"/>
          </a:p>
          <a:p>
            <a:r>
              <a:rPr lang="en-US" dirty="0"/>
              <a:t>New Jersey 150  	Pennsylvania 127	New York 120	  California 114	 Florida 92 </a:t>
            </a:r>
          </a:p>
        </p:txBody>
      </p:sp>
      <p:sp>
        <p:nvSpPr>
          <p:cNvPr id="8" name="TextBox 7">
            <a:extLst>
              <a:ext uri="{FF2B5EF4-FFF2-40B4-BE49-F238E27FC236}">
                <a16:creationId xmlns="" xmlns:a16="http://schemas.microsoft.com/office/drawing/2014/main" id="{DEC398E9-5E5E-4791-8515-4847C7B533F3}"/>
              </a:ext>
            </a:extLst>
          </p:cNvPr>
          <p:cNvSpPr txBox="1"/>
          <p:nvPr/>
        </p:nvSpPr>
        <p:spPr>
          <a:xfrm>
            <a:off x="438662" y="3638077"/>
            <a:ext cx="3183286" cy="2031325"/>
          </a:xfrm>
          <a:prstGeom prst="rect">
            <a:avLst/>
          </a:prstGeom>
          <a:noFill/>
        </p:spPr>
        <p:txBody>
          <a:bodyPr wrap="square" rtlCol="0">
            <a:spAutoFit/>
          </a:bodyPr>
          <a:lstStyle/>
          <a:p>
            <a:endParaRPr lang="en-US" b="1" i="1" dirty="0"/>
          </a:p>
          <a:p>
            <a:r>
              <a:rPr lang="en-US" b="1" i="1" u="sng" dirty="0"/>
              <a:t>Colon Cancer</a:t>
            </a:r>
            <a:endParaRPr lang="en-US" b="1" i="1" u="sng" dirty="0">
              <a:latin typeface="Segoe UI" panose="020B0502040204020203" pitchFamily="34" charset="0"/>
            </a:endParaRPr>
          </a:p>
          <a:p>
            <a:r>
              <a:rPr lang="en-US" dirty="0"/>
              <a:t>Mississippi 	48.4</a:t>
            </a:r>
          </a:p>
          <a:p>
            <a:r>
              <a:rPr lang="en-US" dirty="0"/>
              <a:t>West Virginia 	47.0</a:t>
            </a:r>
          </a:p>
          <a:p>
            <a:r>
              <a:rPr lang="en-US" dirty="0"/>
              <a:t>North Dakota 	45.7</a:t>
            </a:r>
          </a:p>
          <a:p>
            <a:r>
              <a:rPr lang="en-US" dirty="0"/>
              <a:t>Illinois 		43.9</a:t>
            </a:r>
          </a:p>
          <a:p>
            <a:r>
              <a:rPr lang="en-US" dirty="0"/>
              <a:t>Arkansas 	43.6</a:t>
            </a:r>
          </a:p>
        </p:txBody>
      </p:sp>
      <p:sp>
        <p:nvSpPr>
          <p:cNvPr id="9" name="TextBox 8">
            <a:extLst>
              <a:ext uri="{FF2B5EF4-FFF2-40B4-BE49-F238E27FC236}">
                <a16:creationId xmlns="" xmlns:a16="http://schemas.microsoft.com/office/drawing/2014/main" id="{88B3CEB5-6527-4A84-80CA-94985833681A}"/>
              </a:ext>
            </a:extLst>
          </p:cNvPr>
          <p:cNvSpPr txBox="1"/>
          <p:nvPr/>
        </p:nvSpPr>
        <p:spPr>
          <a:xfrm>
            <a:off x="2958085" y="3918401"/>
            <a:ext cx="2798618" cy="1754326"/>
          </a:xfrm>
          <a:prstGeom prst="rect">
            <a:avLst/>
          </a:prstGeom>
          <a:noFill/>
        </p:spPr>
        <p:txBody>
          <a:bodyPr wrap="square" rtlCol="0">
            <a:spAutoFit/>
          </a:bodyPr>
          <a:lstStyle/>
          <a:p>
            <a:r>
              <a:rPr lang="en-US" b="1" i="1" u="sng" dirty="0"/>
              <a:t>Prostate Cancer</a:t>
            </a:r>
            <a:endParaRPr lang="en-US" b="1" i="1" u="sng" dirty="0">
              <a:latin typeface="Segoe UI" panose="020B0502040204020203" pitchFamily="34" charset="0"/>
            </a:endParaRPr>
          </a:p>
          <a:p>
            <a:r>
              <a:rPr lang="en-US" dirty="0"/>
              <a:t>Puerto Rico 	146.6</a:t>
            </a:r>
          </a:p>
          <a:p>
            <a:r>
              <a:rPr lang="en-US" dirty="0"/>
              <a:t>Washington D.C 143.5</a:t>
            </a:r>
          </a:p>
          <a:p>
            <a:r>
              <a:rPr lang="en-US" dirty="0"/>
              <a:t>Delaware 	136.1</a:t>
            </a:r>
          </a:p>
          <a:p>
            <a:r>
              <a:rPr lang="en-US" dirty="0"/>
              <a:t>New York 	131.7</a:t>
            </a:r>
          </a:p>
          <a:p>
            <a:r>
              <a:rPr lang="en-US" dirty="0"/>
              <a:t>Mississippi 	130.6</a:t>
            </a:r>
          </a:p>
        </p:txBody>
      </p:sp>
      <p:sp>
        <p:nvSpPr>
          <p:cNvPr id="10" name="TextBox 9">
            <a:extLst>
              <a:ext uri="{FF2B5EF4-FFF2-40B4-BE49-F238E27FC236}">
                <a16:creationId xmlns="" xmlns:a16="http://schemas.microsoft.com/office/drawing/2014/main" id="{AA8E154C-6772-43B2-9CB8-E4E198DB406D}"/>
              </a:ext>
            </a:extLst>
          </p:cNvPr>
          <p:cNvSpPr txBox="1"/>
          <p:nvPr/>
        </p:nvSpPr>
        <p:spPr>
          <a:xfrm>
            <a:off x="5680466" y="3884169"/>
            <a:ext cx="3309501" cy="1754326"/>
          </a:xfrm>
          <a:prstGeom prst="rect">
            <a:avLst/>
          </a:prstGeom>
          <a:noFill/>
        </p:spPr>
        <p:txBody>
          <a:bodyPr wrap="square" rtlCol="0">
            <a:spAutoFit/>
          </a:bodyPr>
          <a:lstStyle/>
          <a:p>
            <a:r>
              <a:rPr lang="en-US" b="1" i="1" u="sng" dirty="0"/>
              <a:t>Breast Cancer</a:t>
            </a:r>
            <a:endParaRPr lang="en-US" b="1" i="1" u="sng" dirty="0">
              <a:solidFill>
                <a:srgbClr val="24292E"/>
              </a:solidFill>
              <a:latin typeface="Segoe UI" panose="020B0502040204020203" pitchFamily="34" charset="0"/>
            </a:endParaRPr>
          </a:p>
          <a:p>
            <a:r>
              <a:rPr lang="en-US" dirty="0"/>
              <a:t>New Hampshire	143.9</a:t>
            </a:r>
          </a:p>
          <a:p>
            <a:r>
              <a:rPr lang="en-US" dirty="0"/>
              <a:t>Washington D.C. 139.7</a:t>
            </a:r>
          </a:p>
          <a:p>
            <a:r>
              <a:rPr lang="en-US" dirty="0"/>
              <a:t>Massachusetts	137.6</a:t>
            </a:r>
          </a:p>
          <a:p>
            <a:r>
              <a:rPr lang="en-US" dirty="0"/>
              <a:t>Rhode Island 	135.3</a:t>
            </a:r>
          </a:p>
          <a:p>
            <a:r>
              <a:rPr lang="en-US" dirty="0"/>
              <a:t>South Dakota 	134.3</a:t>
            </a:r>
          </a:p>
        </p:txBody>
      </p:sp>
      <p:sp>
        <p:nvSpPr>
          <p:cNvPr id="13" name="TextBox 12">
            <a:extLst>
              <a:ext uri="{FF2B5EF4-FFF2-40B4-BE49-F238E27FC236}">
                <a16:creationId xmlns="" xmlns:a16="http://schemas.microsoft.com/office/drawing/2014/main" id="{6EA9ED76-FDAD-451A-98CD-1FD8640543F8}"/>
              </a:ext>
            </a:extLst>
          </p:cNvPr>
          <p:cNvSpPr txBox="1"/>
          <p:nvPr/>
        </p:nvSpPr>
        <p:spPr>
          <a:xfrm>
            <a:off x="8457937" y="3901902"/>
            <a:ext cx="2838554" cy="1754326"/>
          </a:xfrm>
          <a:prstGeom prst="rect">
            <a:avLst/>
          </a:prstGeom>
          <a:noFill/>
        </p:spPr>
        <p:txBody>
          <a:bodyPr wrap="square" rtlCol="0">
            <a:spAutoFit/>
          </a:bodyPr>
          <a:lstStyle/>
          <a:p>
            <a:r>
              <a:rPr lang="en-US" b="1" i="1" u="sng" dirty="0"/>
              <a:t>Lung Cancer</a:t>
            </a:r>
            <a:endParaRPr lang="en-US" b="1" i="1" u="sng" dirty="0">
              <a:solidFill>
                <a:srgbClr val="24292E"/>
              </a:solidFill>
              <a:latin typeface="Segoe UI" panose="020B0502040204020203" pitchFamily="34" charset="0"/>
            </a:endParaRPr>
          </a:p>
          <a:p>
            <a:r>
              <a:rPr lang="en-US" dirty="0"/>
              <a:t>West Virginia 	80.3</a:t>
            </a:r>
          </a:p>
          <a:p>
            <a:r>
              <a:rPr lang="en-US" dirty="0"/>
              <a:t>Arkansas 	78.0</a:t>
            </a:r>
          </a:p>
          <a:p>
            <a:r>
              <a:rPr lang="en-US" dirty="0"/>
              <a:t>Tennessee 	75.7</a:t>
            </a:r>
          </a:p>
          <a:p>
            <a:r>
              <a:rPr lang="en-US" dirty="0"/>
              <a:t>Mississippi 	75.0</a:t>
            </a:r>
          </a:p>
          <a:p>
            <a:r>
              <a:rPr lang="en-US" dirty="0"/>
              <a:t>Missouri 		74.2</a:t>
            </a:r>
          </a:p>
        </p:txBody>
      </p:sp>
      <p:sp>
        <p:nvSpPr>
          <p:cNvPr id="14" name="TextBox 13">
            <a:extLst>
              <a:ext uri="{FF2B5EF4-FFF2-40B4-BE49-F238E27FC236}">
                <a16:creationId xmlns="" xmlns:a16="http://schemas.microsoft.com/office/drawing/2014/main" id="{058107F9-29D1-4ED8-BE52-035BAD932C8E}"/>
              </a:ext>
            </a:extLst>
          </p:cNvPr>
          <p:cNvSpPr txBox="1"/>
          <p:nvPr/>
        </p:nvSpPr>
        <p:spPr>
          <a:xfrm>
            <a:off x="630789" y="3135407"/>
            <a:ext cx="11139055" cy="523220"/>
          </a:xfrm>
          <a:prstGeom prst="rect">
            <a:avLst/>
          </a:prstGeom>
          <a:noFill/>
        </p:spPr>
        <p:txBody>
          <a:bodyPr wrap="square" rtlCol="0">
            <a:spAutoFit/>
          </a:bodyPr>
          <a:lstStyle/>
          <a:p>
            <a:pPr algn="ctr"/>
            <a:r>
              <a:rPr lang="en-US" sz="2800" b="1" dirty="0"/>
              <a:t>Top five states of cancer incidents</a:t>
            </a:r>
          </a:p>
        </p:txBody>
      </p:sp>
      <p:sp>
        <p:nvSpPr>
          <p:cNvPr id="11" name="Title 1">
            <a:extLst>
              <a:ext uri="{FF2B5EF4-FFF2-40B4-BE49-F238E27FC236}">
                <a16:creationId xmlns="" xmlns:a16="http://schemas.microsoft.com/office/drawing/2014/main" id="{E4AFB656-7472-4296-90F2-209C01779B51}"/>
              </a:ext>
            </a:extLst>
          </p:cNvPr>
          <p:cNvSpPr>
            <a:spLocks noGrp="1"/>
          </p:cNvSpPr>
          <p:nvPr>
            <p:ph type="title"/>
          </p:nvPr>
        </p:nvSpPr>
        <p:spPr>
          <a:xfrm>
            <a:off x="646111" y="452718"/>
            <a:ext cx="9404723" cy="759962"/>
          </a:xfrm>
        </p:spPr>
        <p:txBody>
          <a:bodyPr/>
          <a:lstStyle/>
          <a:p>
            <a:pPr algn="ctr"/>
            <a:r>
              <a:rPr lang="en-US" dirty="0"/>
              <a:t>Interesting insights</a:t>
            </a:r>
          </a:p>
        </p:txBody>
      </p:sp>
      <p:sp>
        <p:nvSpPr>
          <p:cNvPr id="2" name="TextBox 1">
            <a:extLst>
              <a:ext uri="{FF2B5EF4-FFF2-40B4-BE49-F238E27FC236}">
                <a16:creationId xmlns="" xmlns:a16="http://schemas.microsoft.com/office/drawing/2014/main" id="{AFD1CAF8-56C0-4CD0-A867-595433DDDFFF}"/>
              </a:ext>
            </a:extLst>
          </p:cNvPr>
          <p:cNvSpPr txBox="1"/>
          <p:nvPr/>
        </p:nvSpPr>
        <p:spPr>
          <a:xfrm>
            <a:off x="525976" y="5980271"/>
            <a:ext cx="6378477" cy="369332"/>
          </a:xfrm>
          <a:prstGeom prst="rect">
            <a:avLst/>
          </a:prstGeom>
          <a:noFill/>
        </p:spPr>
        <p:txBody>
          <a:bodyPr wrap="square" rtlCol="0">
            <a:spAutoFit/>
          </a:bodyPr>
          <a:lstStyle/>
          <a:p>
            <a:r>
              <a:rPr lang="en-US" dirty="0"/>
              <a:t>Incidence rates (cases per 100,000 population per year)</a:t>
            </a:r>
          </a:p>
        </p:txBody>
      </p:sp>
    </p:spTree>
    <p:extLst>
      <p:ext uri="{BB962C8B-B14F-4D97-AF65-F5344CB8AC3E}">
        <p14:creationId xmlns:p14="http://schemas.microsoft.com/office/powerpoint/2010/main" val="21897520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663EF7-6895-495E-937B-714166656655}"/>
              </a:ext>
            </a:extLst>
          </p:cNvPr>
          <p:cNvSpPr>
            <a:spLocks noGrp="1"/>
          </p:cNvSpPr>
          <p:nvPr>
            <p:ph type="title"/>
          </p:nvPr>
        </p:nvSpPr>
        <p:spPr>
          <a:xfrm>
            <a:off x="828260" y="661006"/>
            <a:ext cx="10120685" cy="1293028"/>
          </a:xfrm>
        </p:spPr>
        <p:txBody>
          <a:bodyPr/>
          <a:lstStyle/>
          <a:p>
            <a:pPr algn="l"/>
            <a:r>
              <a:rPr lang="en-US" dirty="0"/>
              <a:t>How does Arizona measure up?</a:t>
            </a:r>
          </a:p>
        </p:txBody>
      </p:sp>
      <p:sp>
        <p:nvSpPr>
          <p:cNvPr id="3" name="Content Placeholder 2">
            <a:extLst>
              <a:ext uri="{FF2B5EF4-FFF2-40B4-BE49-F238E27FC236}">
                <a16:creationId xmlns="" xmlns:a16="http://schemas.microsoft.com/office/drawing/2014/main" id="{A73EF608-AC6E-436D-909E-7C4A2C34876D}"/>
              </a:ext>
            </a:extLst>
          </p:cNvPr>
          <p:cNvSpPr>
            <a:spLocks noGrp="1"/>
          </p:cNvSpPr>
          <p:nvPr>
            <p:ph idx="1"/>
          </p:nvPr>
        </p:nvSpPr>
        <p:spPr/>
        <p:txBody>
          <a:bodyPr/>
          <a:lstStyle/>
          <a:p>
            <a:pPr marL="0" indent="0">
              <a:buNone/>
            </a:pPr>
            <a:r>
              <a:rPr lang="en-US" dirty="0"/>
              <a:t>Arizona is in the bottom five states of cancer incidence for all four cancer types researched. Second lowest was Wyoming.</a:t>
            </a:r>
          </a:p>
          <a:p>
            <a:pPr marL="0" indent="0">
              <a:buNone/>
            </a:pPr>
            <a:endParaRPr lang="en-US" dirty="0"/>
          </a:p>
          <a:p>
            <a:pPr marL="0" indent="0">
              <a:buNone/>
            </a:pPr>
            <a:r>
              <a:rPr lang="en-US" dirty="0"/>
              <a:t>Breast cancer	112.9 </a:t>
            </a:r>
          </a:p>
          <a:p>
            <a:pPr marL="0" indent="0">
              <a:buNone/>
            </a:pPr>
            <a:r>
              <a:rPr lang="en-US" dirty="0"/>
              <a:t>Colon cancer	33.6</a:t>
            </a:r>
          </a:p>
          <a:p>
            <a:pPr marL="0" indent="0">
              <a:buNone/>
            </a:pPr>
            <a:r>
              <a:rPr lang="en-US" dirty="0"/>
              <a:t>Lung			49.3</a:t>
            </a:r>
          </a:p>
          <a:p>
            <a:pPr marL="0" indent="0">
              <a:buNone/>
            </a:pPr>
            <a:r>
              <a:rPr lang="en-US" dirty="0"/>
              <a:t>Prostate		78.6</a:t>
            </a:r>
          </a:p>
        </p:txBody>
      </p:sp>
      <p:sp>
        <p:nvSpPr>
          <p:cNvPr id="4" name="TextBox 3">
            <a:extLst>
              <a:ext uri="{FF2B5EF4-FFF2-40B4-BE49-F238E27FC236}">
                <a16:creationId xmlns="" xmlns:a16="http://schemas.microsoft.com/office/drawing/2014/main" id="{2EAA7D3D-6F32-41D0-B694-2E402AD75B62}"/>
              </a:ext>
            </a:extLst>
          </p:cNvPr>
          <p:cNvSpPr txBox="1"/>
          <p:nvPr/>
        </p:nvSpPr>
        <p:spPr>
          <a:xfrm>
            <a:off x="755799" y="5849353"/>
            <a:ext cx="6378477" cy="369332"/>
          </a:xfrm>
          <a:prstGeom prst="rect">
            <a:avLst/>
          </a:prstGeom>
          <a:noFill/>
        </p:spPr>
        <p:txBody>
          <a:bodyPr wrap="square" rtlCol="0">
            <a:spAutoFit/>
          </a:bodyPr>
          <a:lstStyle/>
          <a:p>
            <a:r>
              <a:rPr lang="en-US" dirty="0"/>
              <a:t>Incidence rates (cases per 100,000 population per year)</a:t>
            </a:r>
          </a:p>
        </p:txBody>
      </p:sp>
    </p:spTree>
    <p:extLst>
      <p:ext uri="{BB962C8B-B14F-4D97-AF65-F5344CB8AC3E}">
        <p14:creationId xmlns:p14="http://schemas.microsoft.com/office/powerpoint/2010/main" val="42060142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6B49C4-1EFC-4E03-A4D3-77405B8FC6FE}"/>
              </a:ext>
            </a:extLst>
          </p:cNvPr>
          <p:cNvSpPr>
            <a:spLocks noGrp="1"/>
          </p:cNvSpPr>
          <p:nvPr>
            <p:ph type="title"/>
          </p:nvPr>
        </p:nvSpPr>
        <p:spPr>
          <a:xfrm>
            <a:off x="685800" y="661006"/>
            <a:ext cx="8610600" cy="1293028"/>
          </a:xfrm>
        </p:spPr>
        <p:txBody>
          <a:bodyPr/>
          <a:lstStyle/>
          <a:p>
            <a:pPr algn="l"/>
            <a:r>
              <a:rPr lang="en-US" dirty="0"/>
              <a:t>Further Research</a:t>
            </a:r>
          </a:p>
        </p:txBody>
      </p:sp>
      <p:sp>
        <p:nvSpPr>
          <p:cNvPr id="3" name="Content Placeholder 2">
            <a:extLst>
              <a:ext uri="{FF2B5EF4-FFF2-40B4-BE49-F238E27FC236}">
                <a16:creationId xmlns="" xmlns:a16="http://schemas.microsoft.com/office/drawing/2014/main" id="{2AA77B95-FF7B-4BFF-BD8A-DBD2072BE747}"/>
              </a:ext>
            </a:extLst>
          </p:cNvPr>
          <p:cNvSpPr>
            <a:spLocks noGrp="1"/>
          </p:cNvSpPr>
          <p:nvPr>
            <p:ph idx="1"/>
          </p:nvPr>
        </p:nvSpPr>
        <p:spPr/>
        <p:txBody>
          <a:bodyPr/>
          <a:lstStyle/>
          <a:p>
            <a:pPr marL="0" indent="0">
              <a:buNone/>
            </a:pPr>
            <a:r>
              <a:rPr lang="en-US" dirty="0"/>
              <a:t>Now that we have come to this conclusion, what additional data sets can we use to correlate cancer rates in each of the 50 states:</a:t>
            </a:r>
          </a:p>
          <a:p>
            <a:pPr marL="0" indent="0">
              <a:buNone/>
            </a:pPr>
            <a:endParaRPr lang="en-US" dirty="0"/>
          </a:p>
          <a:p>
            <a:r>
              <a:rPr lang="en-US" dirty="0"/>
              <a:t>Specific diets in different parts of the country?</a:t>
            </a:r>
          </a:p>
          <a:p>
            <a:r>
              <a:rPr lang="en-US" dirty="0"/>
              <a:t>Obesity?</a:t>
            </a:r>
          </a:p>
          <a:p>
            <a:r>
              <a:rPr lang="en-US" dirty="0"/>
              <a:t>Tobacco use</a:t>
            </a:r>
          </a:p>
          <a:p>
            <a:r>
              <a:rPr lang="en-US" dirty="0"/>
              <a:t>Hours worked per week?</a:t>
            </a:r>
          </a:p>
          <a:p>
            <a:r>
              <a:rPr lang="en-US" dirty="0"/>
              <a:t>Industry worked in?</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232670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 xmlns:a16="http://schemas.microsoft.com/office/drawing/2014/main" id="{99899462-FC16-43B0-966B-FCA26345071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0366F2DA-AAE3-48B8-BB7A-3B5E716F9CCB}"/>
              </a:ext>
            </a:extLst>
          </p:cNvPr>
          <p:cNvSpPr>
            <a:spLocks noGrp="1"/>
          </p:cNvSpPr>
          <p:nvPr>
            <p:ph type="title"/>
          </p:nvPr>
        </p:nvSpPr>
        <p:spPr>
          <a:xfrm>
            <a:off x="5297762" y="1053711"/>
            <a:ext cx="5638994" cy="1424446"/>
          </a:xfrm>
        </p:spPr>
        <p:txBody>
          <a:bodyPr vert="horz" lIns="91440" tIns="45720" rIns="91440" bIns="45720" rtlCol="0" anchor="ctr">
            <a:normAutofit/>
          </a:bodyPr>
          <a:lstStyle/>
          <a:p>
            <a:r>
              <a:rPr lang="en-US" sz="4400" dirty="0">
                <a:solidFill>
                  <a:srgbClr val="FFFFFF"/>
                </a:solidFill>
              </a:rPr>
              <a:t>What is Cancer?</a:t>
            </a:r>
          </a:p>
        </p:txBody>
      </p:sp>
      <p:sp>
        <p:nvSpPr>
          <p:cNvPr id="4" name="Text Placeholder 3">
            <a:extLst>
              <a:ext uri="{FF2B5EF4-FFF2-40B4-BE49-F238E27FC236}">
                <a16:creationId xmlns="" xmlns:a16="http://schemas.microsoft.com/office/drawing/2014/main" id="{C7873AEE-38F9-4A8F-9B2E-3D5FCD191302}"/>
              </a:ext>
            </a:extLst>
          </p:cNvPr>
          <p:cNvSpPr>
            <a:spLocks noGrp="1"/>
          </p:cNvSpPr>
          <p:nvPr>
            <p:ph type="body" sz="half" idx="2"/>
          </p:nvPr>
        </p:nvSpPr>
        <p:spPr>
          <a:xfrm>
            <a:off x="5297762" y="2799889"/>
            <a:ext cx="5747187" cy="2987543"/>
          </a:xfrm>
        </p:spPr>
        <p:txBody>
          <a:bodyPr vert="horz" lIns="91440" tIns="45720" rIns="91440" bIns="45720" rtlCol="0" anchor="t">
            <a:normAutofit/>
          </a:bodyPr>
          <a:lstStyle/>
          <a:p>
            <a:r>
              <a:rPr lang="en-US" sz="2400" dirty="0">
                <a:solidFill>
                  <a:srgbClr val="FFFFFF"/>
                </a:solidFill>
              </a:rPr>
              <a:t>Cancer is a genetic disease that is caused by changes to genes that control the way a cell grows, function and how they divide. </a:t>
            </a:r>
          </a:p>
          <a:p>
            <a:pPr indent="-228600">
              <a:buFont typeface="Arial" panose="020B0604020202020204" pitchFamily="34" charset="0"/>
              <a:buChar char="•"/>
            </a:pPr>
            <a:endParaRPr lang="en-US" sz="2400" dirty="0">
              <a:solidFill>
                <a:srgbClr val="FFFFFF"/>
              </a:solidFill>
            </a:endParaRPr>
          </a:p>
          <a:p>
            <a:pPr indent="-228600">
              <a:buFont typeface="Arial" panose="020B0604020202020204" pitchFamily="34" charset="0"/>
              <a:buChar char="•"/>
            </a:pPr>
            <a:endParaRPr lang="en-US" sz="2400" dirty="0">
              <a:solidFill>
                <a:srgbClr val="FFFFFF"/>
              </a:solidFill>
            </a:endParaRPr>
          </a:p>
        </p:txBody>
      </p:sp>
      <p:pic>
        <p:nvPicPr>
          <p:cNvPr id="5" name="Picture 4" descr="https://www.cancer.gov/PublishedContent/Images/images/research/science/dna/DNA-structure-article.__v70046598.jpg">
            <a:extLst>
              <a:ext uri="{FF2B5EF4-FFF2-40B4-BE49-F238E27FC236}">
                <a16:creationId xmlns="" xmlns:a16="http://schemas.microsoft.com/office/drawing/2014/main" id="{C89786D5-F756-4F6E-9B9A-DCF5807F6D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886" y="499659"/>
            <a:ext cx="3662730" cy="2747047"/>
          </a:xfrm>
          <a:prstGeom prst="rect">
            <a:avLst/>
          </a:prstGeom>
          <a:noFill/>
          <a:extLst>
            <a:ext uri="{909E8E84-426E-40DD-AFC4-6F175D3DCCD1}">
              <a14:hiddenFill xmlns:a14="http://schemas.microsoft.com/office/drawing/2010/main">
                <a:solidFill>
                  <a:srgbClr val="FFFFFF"/>
                </a:solidFill>
              </a14:hiddenFill>
            </a:ext>
          </a:extLst>
        </p:spPr>
      </p:pic>
      <p:cxnSp>
        <p:nvCxnSpPr>
          <p:cNvPr id="1033" name="Straight Connector 75">
            <a:extLst>
              <a:ext uri="{FF2B5EF4-FFF2-40B4-BE49-F238E27FC236}">
                <a16:creationId xmlns="" xmlns:a16="http://schemas.microsoft.com/office/drawing/2014/main" id="{AAFEA932-2DF1-410C-A00A-7A1E7DBF751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1026" name="Picture 2" descr="A lung cancer cell dividing">
            <a:extLst>
              <a:ext uri="{FF2B5EF4-FFF2-40B4-BE49-F238E27FC236}">
                <a16:creationId xmlns="" xmlns:a16="http://schemas.microsoft.com/office/drawing/2014/main" id="{B4858D10-4036-4B4D-96D2-8CE2B13132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77" b="-1"/>
          <a:stretch/>
        </p:blipFill>
        <p:spPr bwMode="auto">
          <a:xfrm>
            <a:off x="481886" y="3918620"/>
            <a:ext cx="3662730" cy="213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189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 xmlns:a16="http://schemas.microsoft.com/office/drawing/2014/main" id="{721E1AF2-935A-4D13-9193-92520E10179A}"/>
              </a:ext>
            </a:extLst>
          </p:cNvPr>
          <p:cNvSpPr txBox="1">
            <a:spLocks/>
          </p:cNvSpPr>
          <p:nvPr/>
        </p:nvSpPr>
        <p:spPr>
          <a:xfrm>
            <a:off x="6090574" y="801866"/>
            <a:ext cx="5306084" cy="523063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400" dirty="0"/>
              <a:t>In this project we look to correlate the top four Cancer types with the existence of Superfund Sites:</a:t>
            </a:r>
          </a:p>
          <a:p>
            <a:endParaRPr lang="en-US" sz="2400" dirty="0"/>
          </a:p>
          <a:p>
            <a:pPr marL="342900" indent="-342900">
              <a:buFont typeface="Arial" panose="020B0604020202020204" pitchFamily="34" charset="0"/>
              <a:buChar char="•"/>
            </a:pPr>
            <a:r>
              <a:rPr lang="en-US" sz="2400" dirty="0"/>
              <a:t>Lung Cancer</a:t>
            </a:r>
          </a:p>
          <a:p>
            <a:pPr marL="342900" indent="-342900">
              <a:buFont typeface="Arial" panose="020B0604020202020204" pitchFamily="34" charset="0"/>
              <a:buChar char="•"/>
            </a:pPr>
            <a:r>
              <a:rPr lang="en-US" sz="2400" dirty="0"/>
              <a:t>Colon Cancer</a:t>
            </a:r>
          </a:p>
          <a:p>
            <a:pPr marL="342900" indent="-342900">
              <a:buFont typeface="Arial" panose="020B0604020202020204" pitchFamily="34" charset="0"/>
              <a:buChar char="•"/>
            </a:pPr>
            <a:r>
              <a:rPr lang="en-US" sz="2400" dirty="0"/>
              <a:t>Breast Cancer</a:t>
            </a:r>
          </a:p>
          <a:p>
            <a:pPr marL="342900" indent="-342900">
              <a:buFont typeface="Arial" panose="020B0604020202020204" pitchFamily="34" charset="0"/>
              <a:buChar char="•"/>
            </a:pPr>
            <a:r>
              <a:rPr lang="en-US" sz="2400" dirty="0"/>
              <a:t>Prostate Cancer</a:t>
            </a:r>
          </a:p>
        </p:txBody>
      </p:sp>
      <p:sp>
        <p:nvSpPr>
          <p:cNvPr id="7" name="Title 1">
            <a:extLst>
              <a:ext uri="{FF2B5EF4-FFF2-40B4-BE49-F238E27FC236}">
                <a16:creationId xmlns="" xmlns:a16="http://schemas.microsoft.com/office/drawing/2014/main" id="{BB230D01-3851-461A-8286-E9296B467B42}"/>
              </a:ext>
            </a:extLst>
          </p:cNvPr>
          <p:cNvSpPr>
            <a:spLocks noGrp="1"/>
          </p:cNvSpPr>
          <p:nvPr>
            <p:ph type="title"/>
          </p:nvPr>
        </p:nvSpPr>
        <p:spPr>
          <a:xfrm>
            <a:off x="1329547" y="1965823"/>
            <a:ext cx="3669161" cy="2760098"/>
          </a:xfrm>
        </p:spPr>
        <p:txBody>
          <a:bodyPr vert="horz" lIns="91440" tIns="45720" rIns="91440" bIns="45720" rtlCol="0" anchor="ctr">
            <a:normAutofit/>
          </a:bodyPr>
          <a:lstStyle/>
          <a:p>
            <a:r>
              <a:rPr lang="en-US" sz="4400" kern="1200" dirty="0">
                <a:solidFill>
                  <a:srgbClr val="FFFFFF"/>
                </a:solidFill>
                <a:latin typeface="+mj-lt"/>
                <a:ea typeface="+mj-ea"/>
                <a:cs typeface="+mj-cs"/>
              </a:rPr>
              <a:t>Cancer Types</a:t>
            </a:r>
          </a:p>
        </p:txBody>
      </p:sp>
    </p:spTree>
    <p:extLst>
      <p:ext uri="{BB962C8B-B14F-4D97-AF65-F5344CB8AC3E}">
        <p14:creationId xmlns:p14="http://schemas.microsoft.com/office/powerpoint/2010/main" val="18269016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latin typeface="Arial" panose="020B0604020202020204" pitchFamily="34" charset="0"/>
                <a:cs typeface="Arial" panose="020B0604020202020204" pitchFamily="34" charset="0"/>
              </a:rPr>
              <a:t>Methodology for Data Gathering</a:t>
            </a:r>
            <a:endParaRPr lang="en-US" sz="4400" dirty="0">
              <a:solidFill>
                <a:srgbClr val="FFFFFF"/>
              </a:solidFill>
            </a:endParaRPr>
          </a:p>
        </p:txBody>
      </p:sp>
    </p:spTree>
    <p:extLst>
      <p:ext uri="{BB962C8B-B14F-4D97-AF65-F5344CB8AC3E}">
        <p14:creationId xmlns:p14="http://schemas.microsoft.com/office/powerpoint/2010/main" val="22052680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8" y="486137"/>
            <a:ext cx="9866794" cy="5382851"/>
          </a:xfrm>
        </p:spPr>
        <p:txBody>
          <a:bodyPr>
            <a:normAutofit fontScale="92500" lnSpcReduction="10000"/>
          </a:bodyPr>
          <a:lstStyle/>
          <a:p>
            <a:pPr lvl="0">
              <a:lnSpc>
                <a:spcPct val="100000"/>
              </a:lnSpc>
              <a:spcBef>
                <a:spcPct val="0"/>
              </a:spcBef>
            </a:pPr>
            <a:r>
              <a:rPr lang="en-US" sz="4400" dirty="0">
                <a:latin typeface="+mj-lt"/>
                <a:ea typeface="+mj-ea"/>
                <a:cs typeface="+mj-cs"/>
              </a:rPr>
              <a:t>Data sources</a:t>
            </a:r>
          </a:p>
          <a:p>
            <a:pPr lvl="0"/>
            <a:endParaRPr lang="en-US" dirty="0"/>
          </a:p>
          <a:p>
            <a:pPr lvl="0"/>
            <a:r>
              <a:rPr lang="en-US" sz="2400" b="1" dirty="0" err="1"/>
              <a:t>Kaggle</a:t>
            </a:r>
            <a:r>
              <a:rPr lang="en-US" sz="2400" b="1" dirty="0"/>
              <a:t> Superfund site JSON</a:t>
            </a:r>
          </a:p>
          <a:p>
            <a:pPr lvl="1"/>
            <a:r>
              <a:rPr lang="en-US" sz="2000" dirty="0"/>
              <a:t>Data source provided Latitude and longitude of all the Superfund sites based on addresses.  There are 1344 active superfund sites</a:t>
            </a:r>
          </a:p>
          <a:p>
            <a:pPr lvl="1"/>
            <a:r>
              <a:rPr lang="en-US" sz="2000" dirty="0">
                <a:hlinkClick r:id="rId2"/>
              </a:rPr>
              <a:t>www.kaggle.com</a:t>
            </a:r>
            <a:endParaRPr lang="en-US" sz="2000" dirty="0"/>
          </a:p>
          <a:p>
            <a:pPr lvl="1"/>
            <a:endParaRPr lang="en-US" sz="2000" dirty="0"/>
          </a:p>
          <a:p>
            <a:pPr lvl="0"/>
            <a:r>
              <a:rPr lang="en-US" sz="2400" b="1" dirty="0"/>
              <a:t>Cancer incidence rates</a:t>
            </a:r>
          </a:p>
          <a:p>
            <a:pPr lvl="1"/>
            <a:r>
              <a:rPr lang="en-US" sz="2000" dirty="0"/>
              <a:t>Data source provided Cancer incident rates for each state for multiple types of cancers</a:t>
            </a:r>
          </a:p>
          <a:p>
            <a:pPr lvl="1"/>
            <a:r>
              <a:rPr lang="en-US" sz="2000" dirty="0">
                <a:hlinkClick r:id="rId3"/>
              </a:rPr>
              <a:t>https://statecancerprofiles.cancer.gov/</a:t>
            </a:r>
            <a:endParaRPr lang="en-US" sz="2000" dirty="0"/>
          </a:p>
          <a:p>
            <a:pPr lvl="1"/>
            <a:endParaRPr lang="en-US" sz="2000" dirty="0"/>
          </a:p>
          <a:p>
            <a:pPr lvl="1"/>
            <a:endParaRPr lang="en-US" sz="2000" dirty="0"/>
          </a:p>
          <a:p>
            <a:pPr lvl="1"/>
            <a:endParaRPr lang="en-US" sz="2000" dirty="0"/>
          </a:p>
          <a:p>
            <a:pPr lvl="0"/>
            <a:r>
              <a:rPr lang="en-US" sz="2400" dirty="0"/>
              <a:t>Team picked the top four cancer types.  Downloaded csv files for each type.  Combined all cancer information into one csv.</a:t>
            </a:r>
          </a:p>
          <a:p>
            <a:endParaRPr lang="en-US" sz="2400" dirty="0"/>
          </a:p>
        </p:txBody>
      </p:sp>
    </p:spTree>
    <p:extLst>
      <p:ext uri="{BB962C8B-B14F-4D97-AF65-F5344CB8AC3E}">
        <p14:creationId xmlns:p14="http://schemas.microsoft.com/office/powerpoint/2010/main" val="39584524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8839" y="213529"/>
            <a:ext cx="8610600" cy="1293028"/>
          </a:xfrm>
        </p:spPr>
        <p:txBody>
          <a:bodyPr/>
          <a:lstStyle/>
          <a:p>
            <a:pPr algn="l"/>
            <a:r>
              <a:rPr lang="en-US" dirty="0"/>
              <a:t>Data wrangling</a:t>
            </a:r>
          </a:p>
        </p:txBody>
      </p:sp>
      <p:sp>
        <p:nvSpPr>
          <p:cNvPr id="6" name="Content Placeholder 5"/>
          <p:cNvSpPr>
            <a:spLocks noGrp="1"/>
          </p:cNvSpPr>
          <p:nvPr>
            <p:ph idx="1"/>
          </p:nvPr>
        </p:nvSpPr>
        <p:spPr>
          <a:xfrm>
            <a:off x="330414" y="1605287"/>
            <a:ext cx="4323080" cy="4521681"/>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Read Superfund JSON</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Superfund Site Json</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Built </a:t>
            </a:r>
            <a:r>
              <a:rPr lang="en-US" dirty="0" err="1">
                <a:latin typeface="Arial" panose="020B0604020202020204" pitchFamily="34" charset="0"/>
                <a:cs typeface="Arial" panose="020B0604020202020204" pitchFamily="34" charset="0"/>
              </a:rPr>
              <a:t>dataframe</a:t>
            </a:r>
            <a:r>
              <a:rPr lang="en-US" dirty="0">
                <a:latin typeface="Arial" panose="020B0604020202020204" pitchFamily="34" charset="0"/>
                <a:cs typeface="Arial" panose="020B0604020202020204" pitchFamily="34" charset="0"/>
              </a:rPr>
              <a:t> of Superfund sites per state</a:t>
            </a:r>
          </a:p>
          <a:p>
            <a:pPr marL="0" indent="0">
              <a:buNone/>
            </a:pPr>
            <a:r>
              <a:rPr lang="en-US" dirty="0">
                <a:latin typeface="Arial" panose="020B0604020202020204" pitchFamily="34" charset="0"/>
                <a:cs typeface="Arial" panose="020B0604020202020204" pitchFamily="34" charset="0"/>
              </a:rPr>
              <a:t>Read Cancer data per state</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Data was displayed per state</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Each team member created csv files per state and created </a:t>
            </a:r>
            <a:r>
              <a:rPr lang="en-US" dirty="0" smtClean="0">
                <a:latin typeface="Arial" panose="020B0604020202020204" pitchFamily="34" charset="0"/>
                <a:cs typeface="Arial" panose="020B0604020202020204" pitchFamily="34" charset="0"/>
              </a:rPr>
              <a:t>204 </a:t>
            </a:r>
            <a:r>
              <a:rPr lang="en-US" dirty="0">
                <a:latin typeface="Arial" panose="020B0604020202020204" pitchFamily="34" charset="0"/>
                <a:cs typeface="Arial" panose="020B0604020202020204" pitchFamily="34" charset="0"/>
              </a:rPr>
              <a:t>total csv files (1 for each </a:t>
            </a:r>
            <a:r>
              <a:rPr lang="en-US" dirty="0" smtClean="0">
                <a:latin typeface="Arial" panose="020B0604020202020204" pitchFamily="34" charset="0"/>
                <a:cs typeface="Arial" panose="020B0604020202020204" pitchFamily="34" charset="0"/>
              </a:rPr>
              <a:t>state per cancer type)</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Wrote Python routine to read in each state csv and merge data into on combined cancer set per state</a:t>
            </a:r>
          </a:p>
          <a:p>
            <a:pPr marL="0" indent="0">
              <a:buNone/>
            </a:pPr>
            <a:endParaRPr lang="en-US" dirty="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stretch>
            <a:fillRect/>
          </a:stretch>
        </p:blipFill>
        <p:spPr>
          <a:xfrm>
            <a:off x="5347749" y="475487"/>
            <a:ext cx="6156960" cy="5877745"/>
          </a:xfrm>
          <a:prstGeom prst="rect">
            <a:avLst/>
          </a:prstGeom>
        </p:spPr>
      </p:pic>
      <p:pic>
        <p:nvPicPr>
          <p:cNvPr id="12" name="Picture 11"/>
          <p:cNvPicPr>
            <a:picLocks noChangeAspect="1"/>
          </p:cNvPicPr>
          <p:nvPr/>
        </p:nvPicPr>
        <p:blipFill>
          <a:blip r:embed="rId3"/>
          <a:stretch>
            <a:fillRect/>
          </a:stretch>
        </p:blipFill>
        <p:spPr>
          <a:xfrm>
            <a:off x="9284106" y="151636"/>
            <a:ext cx="2504554" cy="5103366"/>
          </a:xfrm>
          <a:prstGeom prst="rect">
            <a:avLst/>
          </a:prstGeom>
        </p:spPr>
      </p:pic>
    </p:spTree>
    <p:extLst>
      <p:ext uri="{BB962C8B-B14F-4D97-AF65-F5344CB8AC3E}">
        <p14:creationId xmlns:p14="http://schemas.microsoft.com/office/powerpoint/2010/main" val="39963986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9825" y="332576"/>
            <a:ext cx="10515600" cy="1325563"/>
          </a:xfrm>
        </p:spPr>
        <p:txBody>
          <a:bodyPr/>
          <a:lstStyle/>
          <a:p>
            <a:pPr algn="l"/>
            <a:r>
              <a:rPr lang="en-US" dirty="0">
                <a:latin typeface="Arial" panose="020B0604020202020204" pitchFamily="34" charset="0"/>
                <a:cs typeface="Arial" panose="020B0604020202020204" pitchFamily="34" charset="0"/>
              </a:rPr>
              <a:t>Data wrangling</a:t>
            </a:r>
          </a:p>
        </p:txBody>
      </p:sp>
      <p:sp>
        <p:nvSpPr>
          <p:cNvPr id="6" name="Content Placeholder 5"/>
          <p:cNvSpPr>
            <a:spLocks noGrp="1"/>
          </p:cNvSpPr>
          <p:nvPr>
            <p:ph idx="1"/>
          </p:nvPr>
        </p:nvSpPr>
        <p:spPr>
          <a:xfrm>
            <a:off x="117695" y="1690688"/>
            <a:ext cx="5237480" cy="4351338"/>
          </a:xfrm>
        </p:spPr>
        <p:txBody>
          <a:bodyPr>
            <a:normAutofit fontScale="77500" lnSpcReduction="20000"/>
          </a:bodyPr>
          <a:lstStyle/>
          <a:p>
            <a:r>
              <a:rPr lang="en-US" dirty="0">
                <a:latin typeface="Arial" panose="020B0604020202020204" pitchFamily="34" charset="0"/>
                <a:cs typeface="Arial" panose="020B0604020202020204" pitchFamily="34" charset="0"/>
              </a:rPr>
              <a:t>Split Data into 4 data sets, each set contained all cancer types for all 50 states.</a:t>
            </a:r>
          </a:p>
          <a:p>
            <a:r>
              <a:rPr lang="en-US" dirty="0">
                <a:latin typeface="Arial" panose="020B0604020202020204" pitchFamily="34" charset="0"/>
                <a:cs typeface="Arial" panose="020B0604020202020204" pitchFamily="34" charset="0"/>
              </a:rPr>
              <a:t>Merged </a:t>
            </a:r>
            <a:r>
              <a:rPr lang="en-US" dirty="0" err="1">
                <a:latin typeface="Arial" panose="020B0604020202020204" pitchFamily="34" charset="0"/>
                <a:cs typeface="Arial" panose="020B0604020202020204" pitchFamily="34" charset="0"/>
              </a:rPr>
              <a:t>lat</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lng</a:t>
            </a:r>
            <a:r>
              <a:rPr lang="en-US" dirty="0">
                <a:latin typeface="Arial" panose="020B0604020202020204" pitchFamily="34" charset="0"/>
                <a:cs typeface="Arial" panose="020B0604020202020204" pitchFamily="34" charset="0"/>
              </a:rPr>
              <a:t> information into each </a:t>
            </a:r>
            <a:r>
              <a:rPr lang="en-US" dirty="0" err="1">
                <a:latin typeface="Arial" panose="020B0604020202020204" pitchFamily="34" charset="0"/>
                <a:cs typeface="Arial" panose="020B0604020202020204" pitchFamily="34" charset="0"/>
              </a:rPr>
              <a:t>dataframe</a:t>
            </a:r>
            <a:r>
              <a:rPr lang="en-US" dirty="0">
                <a:latin typeface="Arial" panose="020B0604020202020204" pitchFamily="34" charset="0"/>
                <a:cs typeface="Arial" panose="020B0604020202020204" pitchFamily="34" charset="0"/>
              </a:rPr>
              <a:t> for each cancer type</a:t>
            </a:r>
          </a:p>
          <a:p>
            <a:r>
              <a:rPr lang="en-US" dirty="0">
                <a:latin typeface="Arial" panose="020B0604020202020204" pitchFamily="34" charset="0"/>
                <a:cs typeface="Arial" panose="020B0604020202020204" pitchFamily="34" charset="0"/>
              </a:rPr>
              <a:t>Created subset of each cancer type with Incident Rate and Superfund count per state</a:t>
            </a:r>
          </a:p>
          <a:p>
            <a:r>
              <a:rPr lang="en-US" dirty="0">
                <a:latin typeface="Arial" panose="020B0604020202020204" pitchFamily="34" charset="0"/>
                <a:cs typeface="Arial" panose="020B0604020202020204" pitchFamily="34" charset="0"/>
              </a:rPr>
              <a:t>Created Scatter plots for each Cancer type and looked for correlations visually.</a:t>
            </a:r>
          </a:p>
          <a:p>
            <a:r>
              <a:rPr lang="en-US" dirty="0">
                <a:latin typeface="Arial" panose="020B0604020202020204" pitchFamily="34" charset="0"/>
                <a:cs typeface="Arial" panose="020B0604020202020204" pitchFamily="34" charset="0"/>
              </a:rPr>
              <a:t>Fed each of the reduced </a:t>
            </a:r>
            <a:r>
              <a:rPr lang="en-US" dirty="0" err="1">
                <a:latin typeface="Arial" panose="020B0604020202020204" pitchFamily="34" charset="0"/>
                <a:cs typeface="Arial" panose="020B0604020202020204" pitchFamily="34" charset="0"/>
              </a:rPr>
              <a:t>dataframes</a:t>
            </a:r>
            <a:r>
              <a:rPr lang="en-US" dirty="0">
                <a:latin typeface="Arial" panose="020B0604020202020204" pitchFamily="34" charset="0"/>
                <a:cs typeface="Arial" panose="020B0604020202020204" pitchFamily="34" charset="0"/>
              </a:rPr>
              <a:t> into the Pearson correlation function to look for correlations statistically</a:t>
            </a:r>
          </a:p>
          <a:p>
            <a:r>
              <a:rPr lang="en-US" dirty="0"/>
              <a:t>The </a:t>
            </a:r>
            <a:r>
              <a:rPr lang="en-US" b="1" dirty="0"/>
              <a:t>Pearson</a:t>
            </a:r>
            <a:r>
              <a:rPr lang="en-US" dirty="0"/>
              <a:t> product-moment correlation coefficient </a:t>
            </a:r>
            <a:r>
              <a:rPr lang="en-US" b="1" dirty="0"/>
              <a:t>is</a:t>
            </a:r>
            <a:r>
              <a:rPr lang="en-US" dirty="0"/>
              <a:t> a measure of the strength of the linear relationship between two variables. It </a:t>
            </a:r>
            <a:r>
              <a:rPr lang="en-US" b="1" dirty="0"/>
              <a:t>is</a:t>
            </a:r>
            <a:r>
              <a:rPr lang="en-US" dirty="0"/>
              <a:t> referred to as </a:t>
            </a:r>
            <a:r>
              <a:rPr lang="en-US" b="1" dirty="0"/>
              <a:t>Pearson's </a:t>
            </a:r>
            <a:r>
              <a:rPr lang="en-US" dirty="0"/>
              <a:t>correlation or simply as the correlation coefficient. ... A perfect positive linear relationship, </a:t>
            </a:r>
            <a:r>
              <a:rPr lang="en-US" b="1" dirty="0"/>
              <a:t>r</a:t>
            </a:r>
            <a:r>
              <a:rPr lang="en-US" dirty="0"/>
              <a:t> = 1.</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5355175" y="365125"/>
            <a:ext cx="5949592" cy="6001588"/>
          </a:xfrm>
          <a:prstGeom prst="rect">
            <a:avLst/>
          </a:prstGeom>
        </p:spPr>
      </p:pic>
      <p:pic>
        <p:nvPicPr>
          <p:cNvPr id="3" name="Picture 2"/>
          <p:cNvPicPr>
            <a:picLocks noChangeAspect="1"/>
          </p:cNvPicPr>
          <p:nvPr/>
        </p:nvPicPr>
        <p:blipFill>
          <a:blip r:embed="rId3"/>
          <a:stretch>
            <a:fillRect/>
          </a:stretch>
        </p:blipFill>
        <p:spPr>
          <a:xfrm>
            <a:off x="6704479" y="1164843"/>
            <a:ext cx="5177218" cy="2478868"/>
          </a:xfrm>
          <a:prstGeom prst="rect">
            <a:avLst/>
          </a:prstGeom>
        </p:spPr>
      </p:pic>
      <p:pic>
        <p:nvPicPr>
          <p:cNvPr id="4" name="Picture 3"/>
          <p:cNvPicPr>
            <a:picLocks noChangeAspect="1"/>
          </p:cNvPicPr>
          <p:nvPr/>
        </p:nvPicPr>
        <p:blipFill>
          <a:blip r:embed="rId4"/>
          <a:stretch>
            <a:fillRect/>
          </a:stretch>
        </p:blipFill>
        <p:spPr>
          <a:xfrm>
            <a:off x="7491922" y="2581654"/>
            <a:ext cx="4559856" cy="3723550"/>
          </a:xfrm>
          <a:prstGeom prst="rect">
            <a:avLst/>
          </a:prstGeom>
        </p:spPr>
      </p:pic>
    </p:spTree>
    <p:extLst>
      <p:ext uri="{BB962C8B-B14F-4D97-AF65-F5344CB8AC3E}">
        <p14:creationId xmlns:p14="http://schemas.microsoft.com/office/powerpoint/2010/main" val="3912659407"/>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1071</TotalTime>
  <Words>1060</Words>
  <Application>Microsoft Office PowerPoint</Application>
  <PresentationFormat>Widescreen</PresentationFormat>
  <Paragraphs>169</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Century Gothic</vt:lpstr>
      <vt:lpstr>Segoe UI</vt:lpstr>
      <vt:lpstr>Vapor Trail</vt:lpstr>
      <vt:lpstr>University of Arizona - Data Science Bootcamp</vt:lpstr>
      <vt:lpstr>PowerPoint Presentation</vt:lpstr>
      <vt:lpstr>What is a Superfund site?</vt:lpstr>
      <vt:lpstr>What is Cancer?</vt:lpstr>
      <vt:lpstr>Cancer Types</vt:lpstr>
      <vt:lpstr>Methodology for Data Gathering</vt:lpstr>
      <vt:lpstr>PowerPoint Presentation</vt:lpstr>
      <vt:lpstr>Data wrangling</vt:lpstr>
      <vt:lpstr>Data wrangling</vt:lpstr>
      <vt:lpstr>Superfund count per State</vt:lpstr>
      <vt:lpstr>Scatter Plots correlation</vt:lpstr>
      <vt:lpstr>PowerPoint Presentation</vt:lpstr>
      <vt:lpstr>Visualizations </vt:lpstr>
      <vt:lpstr>Scatter plot results per cancer Type</vt:lpstr>
      <vt:lpstr>Breast Cancer Scatter Plot</vt:lpstr>
      <vt:lpstr>PowerPoint Presentation</vt:lpstr>
      <vt:lpstr>LUNG Cancer Scatter Plot</vt:lpstr>
      <vt:lpstr>PowerPoint Presentation</vt:lpstr>
      <vt:lpstr>PROSTATE Cancer Scatter Plot</vt:lpstr>
      <vt:lpstr>PowerPoint Presentation</vt:lpstr>
      <vt:lpstr>COLON Cancer Scatter Plot</vt:lpstr>
      <vt:lpstr>PowerPoint Presentation</vt:lpstr>
      <vt:lpstr>Heatmap results</vt:lpstr>
      <vt:lpstr>Cancer HEATMAP Plot</vt:lpstr>
      <vt:lpstr>Cancer HEATMAP Plot</vt:lpstr>
      <vt:lpstr>Cancer HEATMAP Plot</vt:lpstr>
      <vt:lpstr>Cancer HEATMAP Plot</vt:lpstr>
      <vt:lpstr>Cancer HEATMAP Plot</vt:lpstr>
      <vt:lpstr>Cancer HEATMAP Plot</vt:lpstr>
      <vt:lpstr>PowerPoint Presentation</vt:lpstr>
      <vt:lpstr>PowerPoint Presentation</vt:lpstr>
      <vt:lpstr>PowerPoint Presentation</vt:lpstr>
      <vt:lpstr>Conclusions</vt:lpstr>
      <vt:lpstr>Cancer incidents in relation to superfund sites  </vt:lpstr>
      <vt:lpstr>Hypothesis Rejection:</vt:lpstr>
      <vt:lpstr>Interesting insights</vt:lpstr>
      <vt:lpstr>How does Arizona measure up?</vt:lpstr>
      <vt:lpstr>Further Research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Arizona Data Science Bootcamp</dc:title>
  <dc:creator>Anthony Mutwol</dc:creator>
  <cp:keywords>CTPClassification=CTP_NT</cp:keywords>
  <cp:lastModifiedBy>Paynich, Bryan S</cp:lastModifiedBy>
  <cp:revision>66</cp:revision>
  <dcterms:created xsi:type="dcterms:W3CDTF">2019-01-24T00:40:17Z</dcterms:created>
  <dcterms:modified xsi:type="dcterms:W3CDTF">2019-01-26T18:18:12Z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0e9e1255-fd14-4d61-acee-83053eb723d7</vt:lpwstr>
  </property>
  <property fmtid="{D5CDD505-2E9C-101B-9397-08002B2CF9AE}" pid="3" name="CTP_TimeStamp">
    <vt:lpwstr>2019-01-26 18:18:03Z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